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84" r:id="rId3"/>
    <p:sldId id="285" r:id="rId4"/>
    <p:sldId id="288" r:id="rId5"/>
    <p:sldId id="281" r:id="rId6"/>
    <p:sldId id="283" r:id="rId7"/>
    <p:sldId id="287" r:id="rId8"/>
    <p:sldId id="259" r:id="rId9"/>
    <p:sldId id="260" r:id="rId10"/>
    <p:sldId id="293" r:id="rId11"/>
    <p:sldId id="262" r:id="rId12"/>
    <p:sldId id="263" r:id="rId13"/>
    <p:sldId id="289" r:id="rId14"/>
    <p:sldId id="264" r:id="rId15"/>
    <p:sldId id="291" r:id="rId16"/>
    <p:sldId id="290" r:id="rId17"/>
    <p:sldId id="267" r:id="rId18"/>
    <p:sldId id="268" r:id="rId19"/>
    <p:sldId id="269" r:id="rId20"/>
    <p:sldId id="270" r:id="rId21"/>
    <p:sldId id="271" r:id="rId22"/>
    <p:sldId id="292" r:id="rId23"/>
    <p:sldId id="279" r:id="rId24"/>
    <p:sldId id="280" r:id="rId25"/>
    <p:sldId id="278" r:id="rId26"/>
    <p:sldId id="295" r:id="rId27"/>
    <p:sldId id="298" r:id="rId28"/>
    <p:sldId id="296" r:id="rId29"/>
    <p:sldId id="299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ylvia\commun\P&#244;le%20Observatoire\SPYGEN\Analyses%20r&#233;sultats\Resultats_mammi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ylvia\commun\P&#244;le%20Observatoire\SPYGEN\Analyses%20r&#233;sultats\Resultats_amphibie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lasseur6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ylvia\commun\P&#244;le%20Observatoire\SPYGEN\Analyses%20r&#233;sultats\Resultats_Poisso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ylvia\commun\P&#244;le%20Observatoire\SPYGEN\Analyses%20r&#233;sultats\Resultats_amphibien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ylvia\commun\P&#244;le%20Observatoire\SPYGEN\Analyses%20r&#233;sultats\Resultats_amphibien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ylvia\commun\P&#244;le%20Observatoire\SPYGEN\Analyses%20r&#233;sultats\Resultats_amphibie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6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Freq_esp!$B$2:$B$12</c:f>
              <c:strCache>
                <c:ptCount val="11"/>
                <c:pt idx="0">
                  <c:v>Ragondin</c:v>
                </c:pt>
                <c:pt idx="1">
                  <c:v>Rat surmulot</c:v>
                </c:pt>
                <c:pt idx="2">
                  <c:v>Campagnol roussâtre</c:v>
                </c:pt>
                <c:pt idx="3">
                  <c:v>Rat musqué</c:v>
                </c:pt>
                <c:pt idx="4">
                  <c:v>Mulot sylvestre</c:v>
                </c:pt>
                <c:pt idx="5">
                  <c:v>Lapin de Garenne</c:v>
                </c:pt>
                <c:pt idx="6">
                  <c:v>Arvicolinae</c:v>
                </c:pt>
                <c:pt idx="7">
                  <c:v>Belette d'Europe</c:v>
                </c:pt>
                <c:pt idx="8">
                  <c:v>Crossope aquatique</c:v>
                </c:pt>
                <c:pt idx="9">
                  <c:v>Grand rhinolophe </c:v>
                </c:pt>
                <c:pt idx="10">
                  <c:v>Ecureuil roux </c:v>
                </c:pt>
              </c:strCache>
            </c:strRef>
          </c:cat>
          <c:val>
            <c:numRef>
              <c:f>Freq_esp!$C$2:$C$12</c:f>
              <c:numCache>
                <c:formatCode>General</c:formatCode>
                <c:ptCount val="11"/>
                <c:pt idx="0">
                  <c:v>11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Val val="1"/>
        </c:dLbls>
        <c:axId val="87485440"/>
        <c:axId val="100479744"/>
      </c:barChart>
      <c:catAx>
        <c:axId val="87485440"/>
        <c:scaling>
          <c:orientation val="minMax"/>
        </c:scaling>
        <c:axPos val="b"/>
        <c:tickLblPos val="nextTo"/>
        <c:crossAx val="100479744"/>
        <c:crosses val="autoZero"/>
        <c:auto val="1"/>
        <c:lblAlgn val="ctr"/>
        <c:lblOffset val="100"/>
      </c:catAx>
      <c:valAx>
        <c:axId val="1004797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1050"/>
                  <a:t>Nombre de mares</a:t>
                </a:r>
              </a:p>
            </c:rich>
          </c:tx>
          <c:layout/>
        </c:title>
        <c:numFmt formatCode="General" sourceLinked="1"/>
        <c:tickLblPos val="nextTo"/>
        <c:crossAx val="8748544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Freq_esp!$C$1</c:f>
              <c:strCache>
                <c:ptCount val="1"/>
                <c:pt idx="0">
                  <c:v>Nb sites</c:v>
                </c:pt>
              </c:strCache>
            </c:strRef>
          </c:tx>
          <c:dLbls>
            <c:showVal val="1"/>
          </c:dLbls>
          <c:cat>
            <c:strRef>
              <c:f>Freq_esp!$B$2:$B$14</c:f>
              <c:strCache>
                <c:ptCount val="13"/>
                <c:pt idx="0">
                  <c:v>Crapaud commun</c:v>
                </c:pt>
                <c:pt idx="1">
                  <c:v>Triton palmé</c:v>
                </c:pt>
                <c:pt idx="2">
                  <c:v>Grenouille agile</c:v>
                </c:pt>
                <c:pt idx="3">
                  <c:v>Grenouille verte</c:v>
                </c:pt>
                <c:pt idx="4">
                  <c:v>Triton crêté</c:v>
                </c:pt>
                <c:pt idx="5">
                  <c:v>Triton ponctué</c:v>
                </c:pt>
                <c:pt idx="6">
                  <c:v>Grenouille rousse</c:v>
                </c:pt>
                <c:pt idx="7">
                  <c:v>Alyte accoucheur</c:v>
                </c:pt>
                <c:pt idx="8">
                  <c:v>Salamandre tachetée</c:v>
                </c:pt>
                <c:pt idx="9">
                  <c:v>Rainette verte</c:v>
                </c:pt>
                <c:pt idx="10">
                  <c:v>Pelodyte ponctué</c:v>
                </c:pt>
                <c:pt idx="11">
                  <c:v>Triton marbré</c:v>
                </c:pt>
                <c:pt idx="12">
                  <c:v>Crapaud calamite</c:v>
                </c:pt>
              </c:strCache>
            </c:strRef>
          </c:cat>
          <c:val>
            <c:numRef>
              <c:f>Freq_esp!$C$2:$C$14</c:f>
              <c:numCache>
                <c:formatCode>General</c:formatCode>
                <c:ptCount val="13"/>
                <c:pt idx="0">
                  <c:v>47</c:v>
                </c:pt>
                <c:pt idx="1">
                  <c:v>38</c:v>
                </c:pt>
                <c:pt idx="2">
                  <c:v>33</c:v>
                </c:pt>
                <c:pt idx="3">
                  <c:v>23</c:v>
                </c:pt>
                <c:pt idx="4">
                  <c:v>14</c:v>
                </c:pt>
                <c:pt idx="5">
                  <c:v>11</c:v>
                </c:pt>
                <c:pt idx="6">
                  <c:v>9</c:v>
                </c:pt>
                <c:pt idx="7">
                  <c:v>7</c:v>
                </c:pt>
                <c:pt idx="8">
                  <c:v>6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dLbls>
          <c:showVal val="1"/>
        </c:dLbls>
        <c:axId val="48552576"/>
        <c:axId val="73374336"/>
      </c:barChart>
      <c:catAx>
        <c:axId val="48552576"/>
        <c:scaling>
          <c:orientation val="minMax"/>
        </c:scaling>
        <c:axPos val="b"/>
        <c:tickLblPos val="nextTo"/>
        <c:crossAx val="73374336"/>
        <c:crosses val="autoZero"/>
        <c:auto val="1"/>
        <c:lblAlgn val="ctr"/>
        <c:lblOffset val="100"/>
      </c:catAx>
      <c:valAx>
        <c:axId val="733743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fr-FR" sz="1400"/>
                  <a:t>Nombre de mares</a:t>
                </a:r>
              </a:p>
            </c:rich>
          </c:tx>
          <c:layout/>
        </c:title>
        <c:numFmt formatCode="General" sourceLinked="1"/>
        <c:tickLblPos val="nextTo"/>
        <c:crossAx val="4855257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Etude Spygen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Feuil1!$A$2:$A$16</c:f>
              <c:strCache>
                <c:ptCount val="15"/>
                <c:pt idx="0">
                  <c:v>Crapaud commun</c:v>
                </c:pt>
                <c:pt idx="1">
                  <c:v>Triton palmé</c:v>
                </c:pt>
                <c:pt idx="2">
                  <c:v>Grenouille agile</c:v>
                </c:pt>
                <c:pt idx="3">
                  <c:v>Grenouille verte</c:v>
                </c:pt>
                <c:pt idx="4">
                  <c:v>Triton crêté</c:v>
                </c:pt>
                <c:pt idx="5">
                  <c:v>Triton ponctué</c:v>
                </c:pt>
                <c:pt idx="6">
                  <c:v>Grenouille rousse</c:v>
                </c:pt>
                <c:pt idx="7">
                  <c:v>Alyte accoucheur</c:v>
                </c:pt>
                <c:pt idx="8">
                  <c:v>Salamandre tachetée</c:v>
                </c:pt>
                <c:pt idx="9">
                  <c:v>Rainette verte</c:v>
                </c:pt>
                <c:pt idx="10">
                  <c:v>Pelodyte ponctué</c:v>
                </c:pt>
                <c:pt idx="11">
                  <c:v>Triton marbré</c:v>
                </c:pt>
                <c:pt idx="12">
                  <c:v>Crapaud calamite</c:v>
                </c:pt>
                <c:pt idx="13">
                  <c:v>Triton alpestre</c:v>
                </c:pt>
                <c:pt idx="14">
                  <c:v>Sonneur à ventre jaune</c:v>
                </c:pt>
              </c:strCache>
            </c:strRef>
          </c:cat>
          <c:val>
            <c:numRef>
              <c:f>Feuil1!$B$2:$B$16</c:f>
              <c:numCache>
                <c:formatCode>General</c:formatCode>
                <c:ptCount val="15"/>
                <c:pt idx="0">
                  <c:v>47</c:v>
                </c:pt>
                <c:pt idx="1">
                  <c:v>38</c:v>
                </c:pt>
                <c:pt idx="2">
                  <c:v>33</c:v>
                </c:pt>
                <c:pt idx="3">
                  <c:v>23</c:v>
                </c:pt>
                <c:pt idx="4">
                  <c:v>14</c:v>
                </c:pt>
                <c:pt idx="5">
                  <c:v>11</c:v>
                </c:pt>
                <c:pt idx="6">
                  <c:v>9</c:v>
                </c:pt>
                <c:pt idx="7">
                  <c:v>7</c:v>
                </c:pt>
                <c:pt idx="8">
                  <c:v>6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BDD SNPN</c:v>
                </c:pt>
              </c:strCache>
            </c:strRef>
          </c:tx>
          <c:cat>
            <c:strRef>
              <c:f>Feuil1!$A$2:$A$16</c:f>
              <c:strCache>
                <c:ptCount val="15"/>
                <c:pt idx="0">
                  <c:v>Crapaud commun</c:v>
                </c:pt>
                <c:pt idx="1">
                  <c:v>Triton palmé</c:v>
                </c:pt>
                <c:pt idx="2">
                  <c:v>Grenouille agile</c:v>
                </c:pt>
                <c:pt idx="3">
                  <c:v>Grenouille verte</c:v>
                </c:pt>
                <c:pt idx="4">
                  <c:v>Triton crêté</c:v>
                </c:pt>
                <c:pt idx="5">
                  <c:v>Triton ponctué</c:v>
                </c:pt>
                <c:pt idx="6">
                  <c:v>Grenouille rousse</c:v>
                </c:pt>
                <c:pt idx="7">
                  <c:v>Alyte accoucheur</c:v>
                </c:pt>
                <c:pt idx="8">
                  <c:v>Salamandre tachetée</c:v>
                </c:pt>
                <c:pt idx="9">
                  <c:v>Rainette verte</c:v>
                </c:pt>
                <c:pt idx="10">
                  <c:v>Pelodyte ponctué</c:v>
                </c:pt>
                <c:pt idx="11">
                  <c:v>Triton marbré</c:v>
                </c:pt>
                <c:pt idx="12">
                  <c:v>Crapaud calamite</c:v>
                </c:pt>
                <c:pt idx="13">
                  <c:v>Triton alpestre</c:v>
                </c:pt>
                <c:pt idx="14">
                  <c:v>Sonneur à ventre jaune</c:v>
                </c:pt>
              </c:strCache>
            </c:strRef>
          </c:cat>
          <c:val>
            <c:numRef>
              <c:f>Feuil1!$C$2:$C$16</c:f>
              <c:numCache>
                <c:formatCode>General</c:formatCode>
                <c:ptCount val="15"/>
                <c:pt idx="0">
                  <c:v>20</c:v>
                </c:pt>
                <c:pt idx="1">
                  <c:v>36</c:v>
                </c:pt>
                <c:pt idx="2">
                  <c:v>60</c:v>
                </c:pt>
                <c:pt idx="3">
                  <c:v>31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2</c:v>
                </c:pt>
                <c:pt idx="8">
                  <c:v>11</c:v>
                </c:pt>
                <c:pt idx="9">
                  <c:v>5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14</c:v>
                </c:pt>
                <c:pt idx="14">
                  <c:v>1</c:v>
                </c:pt>
              </c:numCache>
            </c:numRef>
          </c:val>
        </c:ser>
        <c:axId val="100506624"/>
        <c:axId val="100509952"/>
      </c:barChart>
      <c:catAx>
        <c:axId val="100506624"/>
        <c:scaling>
          <c:orientation val="minMax"/>
        </c:scaling>
        <c:axPos val="b"/>
        <c:tickLblPos val="nextTo"/>
        <c:crossAx val="100509952"/>
        <c:crosses val="autoZero"/>
        <c:auto val="1"/>
        <c:lblAlgn val="ctr"/>
        <c:lblOffset val="100"/>
      </c:catAx>
      <c:valAx>
        <c:axId val="100509952"/>
        <c:scaling>
          <c:orientation val="minMax"/>
        </c:scaling>
        <c:axPos val="l"/>
        <c:majorGridlines/>
        <c:numFmt formatCode="General" sourceLinked="1"/>
        <c:tickLblPos val="nextTo"/>
        <c:crossAx val="1005066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5.4111488753141798E-2"/>
          <c:y val="4.0571285730156947E-2"/>
          <c:w val="0.90518649891323499"/>
          <c:h val="0.76683463742124092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Freq_esp!$B$2:$B$24</c:f>
              <c:strCache>
                <c:ptCount val="23"/>
                <c:pt idx="0">
                  <c:v>Carassins</c:v>
                </c:pt>
                <c:pt idx="1">
                  <c:v>Gardon </c:v>
                </c:pt>
                <c:pt idx="2">
                  <c:v>Rotengle</c:v>
                </c:pt>
                <c:pt idx="3">
                  <c:v>Carpe commune</c:v>
                </c:pt>
                <c:pt idx="4">
                  <c:v>Perche soleil</c:v>
                </c:pt>
                <c:pt idx="5">
                  <c:v>Amour blanc</c:v>
                </c:pt>
                <c:pt idx="6">
                  <c:v>Goujon</c:v>
                </c:pt>
                <c:pt idx="7">
                  <c:v>Perche</c:v>
                </c:pt>
                <c:pt idx="8">
                  <c:v>Tanche</c:v>
                </c:pt>
                <c:pt idx="9">
                  <c:v>Brochet</c:v>
                </c:pt>
                <c:pt idx="10">
                  <c:v>Brème commune</c:v>
                </c:pt>
                <c:pt idx="11">
                  <c:v>Poisson-chat</c:v>
                </c:pt>
                <c:pt idx="12">
                  <c:v>Bouvière</c:v>
                </c:pt>
                <c:pt idx="13">
                  <c:v>Ablette</c:v>
                </c:pt>
                <c:pt idx="14">
                  <c:v>Chevaine</c:v>
                </c:pt>
                <c:pt idx="15">
                  <c:v>Anguille européènne</c:v>
                </c:pt>
                <c:pt idx="16">
                  <c:v>Loche franche</c:v>
                </c:pt>
                <c:pt idx="17">
                  <c:v>Epinoche</c:v>
                </c:pt>
                <c:pt idx="18">
                  <c:v>Grémille</c:v>
                </c:pt>
                <c:pt idx="19">
                  <c:v>Genre Leuciscus</c:v>
                </c:pt>
                <c:pt idx="20">
                  <c:v>Truite arc-en-ciel</c:v>
                </c:pt>
                <c:pt idx="21">
                  <c:v>Vairon</c:v>
                </c:pt>
                <c:pt idx="22">
                  <c:v>Pseudorasbora</c:v>
                </c:pt>
              </c:strCache>
            </c:strRef>
          </c:cat>
          <c:val>
            <c:numRef>
              <c:f>Freq_esp!$C$2:$C$24</c:f>
              <c:numCache>
                <c:formatCode>General</c:formatCode>
                <c:ptCount val="23"/>
                <c:pt idx="0">
                  <c:v>15</c:v>
                </c:pt>
                <c:pt idx="1">
                  <c:v>15</c:v>
                </c:pt>
                <c:pt idx="2">
                  <c:v>13</c:v>
                </c:pt>
                <c:pt idx="3">
                  <c:v>11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dLbls>
          <c:showVal val="1"/>
        </c:dLbls>
        <c:axId val="51141248"/>
        <c:axId val="51179904"/>
      </c:barChart>
      <c:catAx>
        <c:axId val="51141248"/>
        <c:scaling>
          <c:orientation val="minMax"/>
        </c:scaling>
        <c:axPos val="b"/>
        <c:tickLblPos val="nextTo"/>
        <c:crossAx val="51179904"/>
        <c:crosses val="autoZero"/>
        <c:auto val="1"/>
        <c:lblAlgn val="ctr"/>
        <c:lblOffset val="100"/>
      </c:catAx>
      <c:valAx>
        <c:axId val="511799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Nombre de mares</a:t>
                </a:r>
              </a:p>
            </c:rich>
          </c:tx>
          <c:layout/>
        </c:title>
        <c:numFmt formatCode="General" sourceLinked="1"/>
        <c:tickLblPos val="nextTo"/>
        <c:crossAx val="51141248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-2.8751124968305848E-2"/>
                  <c:y val="0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2.6539499970743792E-2"/>
                  <c:y val="6.2935219341628042E-3"/>
                </c:manualLayout>
              </c:layout>
              <c:dLblPos val="outEnd"/>
              <c:showVal val="1"/>
            </c:dLbl>
            <c:numFmt formatCode="#,##0.0" sourceLinked="0"/>
            <c:dLblPos val="outEnd"/>
            <c:showVal val="1"/>
          </c:dLbls>
          <c:errBars>
            <c:errBarType val="both"/>
            <c:errValType val="cust"/>
            <c:plus>
              <c:numRef>
                <c:f>Impact_poissons!$H$62:$H$63</c:f>
                <c:numCache>
                  <c:formatCode>General</c:formatCode>
                  <c:ptCount val="2"/>
                  <c:pt idx="0">
                    <c:v>0.16851523437277913</c:v>
                  </c:pt>
                  <c:pt idx="1">
                    <c:v>0.19739120022647591</c:v>
                  </c:pt>
                </c:numCache>
              </c:numRef>
            </c:plus>
            <c:minus>
              <c:numRef>
                <c:f>Impact_poissons!$H$62:$H$63</c:f>
                <c:numCache>
                  <c:formatCode>General</c:formatCode>
                  <c:ptCount val="2"/>
                  <c:pt idx="0">
                    <c:v>0.16851523437277913</c:v>
                  </c:pt>
                  <c:pt idx="1">
                    <c:v>0.19739120022647591</c:v>
                  </c:pt>
                </c:numCache>
              </c:numRef>
            </c:minus>
          </c:errBars>
          <c:cat>
            <c:strRef>
              <c:f>Impact_poissons!$D$62:$D$63</c:f>
              <c:strCache>
                <c:ptCount val="2"/>
                <c:pt idx="0">
                  <c:v>Sans (61 sites)</c:v>
                </c:pt>
                <c:pt idx="1">
                  <c:v>Avec (39 sites)</c:v>
                </c:pt>
              </c:strCache>
            </c:strRef>
          </c:cat>
          <c:val>
            <c:numRef>
              <c:f>Impact_poissons!$E$62:$E$63</c:f>
              <c:numCache>
                <c:formatCode>General</c:formatCode>
                <c:ptCount val="2"/>
                <c:pt idx="0">
                  <c:v>2.0327868852459017</c:v>
                </c:pt>
                <c:pt idx="1">
                  <c:v>1.85</c:v>
                </c:pt>
              </c:numCache>
            </c:numRef>
          </c:val>
        </c:ser>
        <c:dLbls>
          <c:showVal val="1"/>
        </c:dLbls>
        <c:axId val="49891968"/>
        <c:axId val="49897856"/>
      </c:barChart>
      <c:catAx>
        <c:axId val="498919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49897856"/>
        <c:crosses val="autoZero"/>
        <c:auto val="1"/>
        <c:lblAlgn val="ctr"/>
        <c:lblOffset val="100"/>
      </c:catAx>
      <c:valAx>
        <c:axId val="498978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Richesse amphibiens</a:t>
                </a:r>
              </a:p>
            </c:rich>
          </c:tx>
          <c:layout/>
        </c:title>
        <c:numFmt formatCode="General" sourceLinked="1"/>
        <c:tickLblPos val="nextTo"/>
        <c:crossAx val="49891968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5"/>
  <c:chart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3.6111111111111212E-2"/>
                  <c:y val="0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4.1666666666666567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2,3</a:t>
                    </a:r>
                  </a:p>
                </c:rich>
              </c:tx>
              <c:spPr>
                <a:solidFill>
                  <a:schemeClr val="bg1"/>
                </a:solidFill>
              </c:spPr>
              <c:dLblPos val="outEnd"/>
              <c:showVal val="1"/>
            </c:dLbl>
            <c:dLblPos val="outEnd"/>
            <c:showVal val="1"/>
          </c:dLbls>
          <c:errBars>
            <c:errBarType val="both"/>
            <c:errValType val="cust"/>
            <c:plus>
              <c:numRef>
                <c:f>Impact_poissons_2!$Q$13:$Q$14</c:f>
                <c:numCache>
                  <c:formatCode>General</c:formatCode>
                  <c:ptCount val="2"/>
                  <c:pt idx="0">
                    <c:v>0.16169041669088868</c:v>
                  </c:pt>
                  <c:pt idx="1">
                    <c:v>0.27609440361293197</c:v>
                  </c:pt>
                </c:numCache>
              </c:numRef>
            </c:plus>
            <c:minus>
              <c:numRef>
                <c:f>Impact_poissons_2!$Q$13:$Q$14</c:f>
                <c:numCache>
                  <c:formatCode>General</c:formatCode>
                  <c:ptCount val="2"/>
                  <c:pt idx="0">
                    <c:v>0.16169041669088868</c:v>
                  </c:pt>
                  <c:pt idx="1">
                    <c:v>0.27609440361293197</c:v>
                  </c:pt>
                </c:numCache>
              </c:numRef>
            </c:minus>
          </c:errBars>
          <c:cat>
            <c:strRef>
              <c:f>Impact_poissons_2!$N$13:$N$14</c:f>
              <c:strCache>
                <c:ptCount val="2"/>
                <c:pt idx="0">
                  <c:v>Avec (18mares)</c:v>
                </c:pt>
                <c:pt idx="1">
                  <c:v>Sans (21 mares)</c:v>
                </c:pt>
              </c:strCache>
            </c:strRef>
          </c:cat>
          <c:val>
            <c:numRef>
              <c:f>Impact_poissons_2!$O$13:$O$14</c:f>
              <c:numCache>
                <c:formatCode>0.0</c:formatCode>
                <c:ptCount val="2"/>
                <c:pt idx="0">
                  <c:v>1</c:v>
                </c:pt>
                <c:pt idx="1">
                  <c:v>2.347826086956522</c:v>
                </c:pt>
              </c:numCache>
            </c:numRef>
          </c:val>
        </c:ser>
        <c:dLbls>
          <c:showVal val="1"/>
        </c:dLbls>
        <c:axId val="87487232"/>
        <c:axId val="88361984"/>
      </c:barChart>
      <c:catAx>
        <c:axId val="87487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88361984"/>
        <c:crosses val="autoZero"/>
        <c:auto val="1"/>
        <c:lblAlgn val="ctr"/>
        <c:lblOffset val="100"/>
      </c:catAx>
      <c:valAx>
        <c:axId val="883619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Richesse en amphibiens</a:t>
                </a:r>
              </a:p>
            </c:rich>
          </c:tx>
          <c:layout/>
        </c:title>
        <c:numFmt formatCode="0.0" sourceLinked="1"/>
        <c:tickLblPos val="nextTo"/>
        <c:crossAx val="8748723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'espèces impactees poissons'!$A$13</c:f>
              <c:strCache>
                <c:ptCount val="1"/>
                <c:pt idx="0">
                  <c:v>Avec carnivores (n = 18)</c:v>
                </c:pt>
              </c:strCache>
            </c:strRef>
          </c:tx>
          <c:cat>
            <c:strRef>
              <c:f>'espèces impactees poissons'!$B$12:$N$12</c:f>
              <c:strCache>
                <c:ptCount val="13"/>
                <c:pt idx="0">
                  <c:v>Grenouille verte</c:v>
                </c:pt>
                <c:pt idx="1">
                  <c:v>Crapaud commun</c:v>
                </c:pt>
                <c:pt idx="2">
                  <c:v>Alyte accoucheur</c:v>
                </c:pt>
                <c:pt idx="3">
                  <c:v>Crapaud calamite</c:v>
                </c:pt>
                <c:pt idx="4">
                  <c:v>Pelodyte ponctué</c:v>
                </c:pt>
                <c:pt idx="5">
                  <c:v>Rainette verte</c:v>
                </c:pt>
                <c:pt idx="6">
                  <c:v>Grenouille rousse</c:v>
                </c:pt>
                <c:pt idx="7">
                  <c:v>Grenouille agile</c:v>
                </c:pt>
                <c:pt idx="8">
                  <c:v>Salamandre tachetée</c:v>
                </c:pt>
                <c:pt idx="9">
                  <c:v>Triton crêté</c:v>
                </c:pt>
                <c:pt idx="10">
                  <c:v>Triton marbré</c:v>
                </c:pt>
                <c:pt idx="11">
                  <c:v>Triton palmé</c:v>
                </c:pt>
                <c:pt idx="12">
                  <c:v>Triton ponctué</c:v>
                </c:pt>
              </c:strCache>
            </c:strRef>
          </c:cat>
          <c:val>
            <c:numRef>
              <c:f>'espèces impactees poissons'!$B$13:$N$13</c:f>
              <c:numCache>
                <c:formatCode>0</c:formatCode>
                <c:ptCount val="13"/>
                <c:pt idx="0">
                  <c:v>3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tx>
            <c:strRef>
              <c:f>'espèces impactees poissons'!$A$14</c:f>
              <c:strCache>
                <c:ptCount val="1"/>
                <c:pt idx="0">
                  <c:v>Théorique si homogène</c:v>
                </c:pt>
              </c:strCache>
            </c:strRef>
          </c:tx>
          <c:cat>
            <c:strRef>
              <c:f>'espèces impactees poissons'!$B$12:$N$12</c:f>
              <c:strCache>
                <c:ptCount val="13"/>
                <c:pt idx="0">
                  <c:v>Grenouille verte</c:v>
                </c:pt>
                <c:pt idx="1">
                  <c:v>Crapaud commun</c:v>
                </c:pt>
                <c:pt idx="2">
                  <c:v>Alyte accoucheur</c:v>
                </c:pt>
                <c:pt idx="3">
                  <c:v>Crapaud calamite</c:v>
                </c:pt>
                <c:pt idx="4">
                  <c:v>Pelodyte ponctué</c:v>
                </c:pt>
                <c:pt idx="5">
                  <c:v>Rainette verte</c:v>
                </c:pt>
                <c:pt idx="6">
                  <c:v>Grenouille rousse</c:v>
                </c:pt>
                <c:pt idx="7">
                  <c:v>Grenouille agile</c:v>
                </c:pt>
                <c:pt idx="8">
                  <c:v>Salamandre tachetée</c:v>
                </c:pt>
                <c:pt idx="9">
                  <c:v>Triton crêté</c:v>
                </c:pt>
                <c:pt idx="10">
                  <c:v>Triton marbré</c:v>
                </c:pt>
                <c:pt idx="11">
                  <c:v>Triton palmé</c:v>
                </c:pt>
                <c:pt idx="12">
                  <c:v>Triton ponctué</c:v>
                </c:pt>
              </c:strCache>
            </c:strRef>
          </c:cat>
          <c:val>
            <c:numRef>
              <c:f>'espèces impactees poissons'!$B$14:$N$14</c:f>
              <c:numCache>
                <c:formatCode>0</c:formatCode>
                <c:ptCount val="13"/>
                <c:pt idx="0">
                  <c:v>4.1399999999999997</c:v>
                </c:pt>
                <c:pt idx="1">
                  <c:v>8.4599999999999991</c:v>
                </c:pt>
                <c:pt idx="2">
                  <c:v>1.26</c:v>
                </c:pt>
                <c:pt idx="3">
                  <c:v>0.18</c:v>
                </c:pt>
                <c:pt idx="4">
                  <c:v>0.36</c:v>
                </c:pt>
                <c:pt idx="5">
                  <c:v>0.36</c:v>
                </c:pt>
                <c:pt idx="6">
                  <c:v>1.6199999999999999</c:v>
                </c:pt>
                <c:pt idx="7">
                  <c:v>5.9399999999999995</c:v>
                </c:pt>
                <c:pt idx="8">
                  <c:v>1.08</c:v>
                </c:pt>
                <c:pt idx="9">
                  <c:v>2.52</c:v>
                </c:pt>
                <c:pt idx="10">
                  <c:v>0.36</c:v>
                </c:pt>
                <c:pt idx="11">
                  <c:v>6.84</c:v>
                </c:pt>
                <c:pt idx="12">
                  <c:v>1.98</c:v>
                </c:pt>
              </c:numCache>
            </c:numRef>
          </c:val>
        </c:ser>
        <c:axId val="97488896"/>
        <c:axId val="97490432"/>
      </c:barChart>
      <c:catAx>
        <c:axId val="97488896"/>
        <c:scaling>
          <c:orientation val="minMax"/>
        </c:scaling>
        <c:axPos val="b"/>
        <c:tickLblPos val="nextTo"/>
        <c:crossAx val="97490432"/>
        <c:crosses val="autoZero"/>
        <c:auto val="1"/>
        <c:lblAlgn val="ctr"/>
        <c:lblOffset val="100"/>
      </c:catAx>
      <c:valAx>
        <c:axId val="97490432"/>
        <c:scaling>
          <c:orientation val="minMax"/>
        </c:scaling>
        <c:axPos val="l"/>
        <c:majorGridlines/>
        <c:numFmt formatCode="0" sourceLinked="1"/>
        <c:tickLblPos val="nextTo"/>
        <c:crossAx val="974888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645A9-3C6A-412C-BE7D-4314A30F405F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99037-E6BC-4691-8993-D9FB7E72F0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Crossope</a:t>
            </a:r>
            <a:r>
              <a:rPr lang="fr-FR" dirty="0" smtClean="0"/>
              <a:t> : Magny en Vexin (PNR)</a:t>
            </a:r>
          </a:p>
          <a:p>
            <a:r>
              <a:rPr lang="fr-FR" dirty="0" smtClean="0"/>
              <a:t>Rhino : Mare de une ZI à Villeneuve la Garenne</a:t>
            </a:r>
            <a:r>
              <a:rPr lang="fr-FR" baseline="0" dirty="0" smtClean="0"/>
              <a:t> (Hauts de Seine)</a:t>
            </a:r>
          </a:p>
          <a:p>
            <a:r>
              <a:rPr lang="fr-FR" baseline="0" dirty="0" err="1" smtClean="0"/>
              <a:t>Arvicola</a:t>
            </a:r>
            <a:r>
              <a:rPr lang="fr-FR" baseline="0" dirty="0" smtClean="0"/>
              <a:t> : Campagnol terrestre ou amphibie (petit </a:t>
            </a:r>
            <a:r>
              <a:rPr lang="fr-FR" baseline="0" dirty="0" err="1" smtClean="0"/>
              <a:t>morin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5BB7-A005-44D3-A599-058FFCC2EE2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99037-E6BC-4691-8993-D9FB7E72F04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 carnivores et 5 introduits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5BB7-A005-44D3-A599-058FFCC2EE2E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Pole Observat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388" y="476250"/>
            <a:ext cx="8785225" cy="9366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Picture 7" descr="G:\Communication\Charte Graphique\Charte graphique Np 09_2009\logos\NatureParif-avec-champ-mission-rvbH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60363"/>
            <a:ext cx="1577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oalloitteau\Desktop\Faits marquants\Photos Naturalistes\Shutterstock\merops_apiast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-65088"/>
            <a:ext cx="936625" cy="14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Photothèque\Photos Naturalistes\Photos achetées Shutterstock\BD_Neomys fodiens - CreativeNatur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-100013"/>
            <a:ext cx="1022350" cy="127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G:\Photothèque\Photos Naturalistes\Photos achetées Shutterstock\BD_Beautiful carpet of bluebell flowers in Spring forest landscape  - M. Gibso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-171450"/>
            <a:ext cx="1031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G:\Photothèque\Photos Naturalistes\Photos achetées Shutterstock\BD_Salmo salar - Mark Caunt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56550" y="-171450"/>
            <a:ext cx="10033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gner un rectangle avec un coin diagonal 10"/>
          <p:cNvSpPr/>
          <p:nvPr/>
        </p:nvSpPr>
        <p:spPr>
          <a:xfrm>
            <a:off x="4572000" y="1052513"/>
            <a:ext cx="4752975" cy="576262"/>
          </a:xfrm>
          <a:prstGeom prst="snip2DiagRect">
            <a:avLst/>
          </a:prstGeom>
          <a:solidFill>
            <a:srgbClr val="F5F3F7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5805264"/>
            <a:ext cx="8640960" cy="72008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3200" b="1" kern="120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ole Observat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388" y="476250"/>
            <a:ext cx="8785225" cy="9366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Picture 7" descr="G:\Communication\Charte Graphique\Charte graphique Np 09_2009\logos\NatureParif-avec-champ-mission-rvbH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60363"/>
            <a:ext cx="1577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oalloitteau\Desktop\Faits marquants\Photos Naturalistes\Shutterstock\merops_apiast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-65088"/>
            <a:ext cx="936625" cy="126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Photothèque\Photos Naturalistes\Photos achetées Shutterstock\BD_Neomys fodiens - CreativeNatur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-100013"/>
            <a:ext cx="1022350" cy="127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G:\Photothèque\Photos Naturalistes\Photos achetées Shutterstock\BD_Beautiful carpet of bluebell flowers in Spring forest landscape  - M. Gibso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-171450"/>
            <a:ext cx="1031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G:\Photothèque\Photos Naturalistes\Photos achetées Shutterstock\BD_Salmo salar - Mark Caunt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56550" y="-171450"/>
            <a:ext cx="1003300" cy="136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251520" y="5805264"/>
            <a:ext cx="8640960" cy="72008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3200" b="1" kern="120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ole Observat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388" y="476250"/>
            <a:ext cx="8785225" cy="9366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Picture 7" descr="G:\Communication\Charte Graphique\Charte graphique Np 09_2009\logos\NatureParif-avec-champ-mission-rvbH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60363"/>
            <a:ext cx="1577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oalloitteau\Desktop\Faits marquants\Photos Naturalistes\Shutterstock\merops_apiast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-65088"/>
            <a:ext cx="936625" cy="14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Photothèque\Photos Naturalistes\Photos achetées Shutterstock\BD_Neomys fodiens - CreativeNatur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-100013"/>
            <a:ext cx="1022350" cy="127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G:\Photothèque\Photos Naturalistes\Photos achetées Shutterstock\BD_Beautiful carpet of bluebell flowers in Spring forest landscape  - M. Gibso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-171450"/>
            <a:ext cx="1031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G:\Photothèque\Photos Naturalistes\Photos achetées Shutterstock\BD_Salmo salar - Mark Caunt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56550" y="-171450"/>
            <a:ext cx="10033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gner un rectangle avec un coin diagonal 10"/>
          <p:cNvSpPr/>
          <p:nvPr/>
        </p:nvSpPr>
        <p:spPr>
          <a:xfrm>
            <a:off x="4572000" y="1052513"/>
            <a:ext cx="4752975" cy="576262"/>
          </a:xfrm>
          <a:prstGeom prst="snip2DiagRect">
            <a:avLst/>
          </a:prstGeom>
          <a:solidFill>
            <a:srgbClr val="F5F3F7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ole Observat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388" y="476250"/>
            <a:ext cx="8785225" cy="9366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Picture 7" descr="G:\Communication\Charte Graphique\Charte graphique Np 09_2009\logos\NatureParif-avec-champ-mission-rvbH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60363"/>
            <a:ext cx="1577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oalloitteau\Desktop\Faits marquants\Photos Naturalistes\Shutterstock\merops_apiast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-65088"/>
            <a:ext cx="936625" cy="126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Photothèque\Photos Naturalistes\Photos achetées Shutterstock\BD_Neomys fodiens - CreativeNatur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-100013"/>
            <a:ext cx="1022350" cy="127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G:\Photothèque\Photos Naturalistes\Photos achetées Shutterstock\BD_Beautiful carpet of bluebell flowers in Spring forest landscape  - M. Gibso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-171450"/>
            <a:ext cx="1031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G:\Photothèque\Photos Naturalistes\Photos achetées Shutterstock\BD_Salmo salar - Mark Caunt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56550" y="-171450"/>
            <a:ext cx="1003300" cy="136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E1282C-39B7-4ACA-A0CB-8BDAD7A37D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49A140-04C6-4668-9173-B028CC86E25B}" type="datetimeFigureOut">
              <a:rPr lang="fr-FR" smtClean="0"/>
              <a:pPr/>
              <a:t>08/12/2014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2143116"/>
            <a:ext cx="6929486" cy="41434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53A43E"/>
                </a:solidFill>
              </a:defRPr>
            </a:lvl2pPr>
            <a:lvl3pPr>
              <a:defRPr>
                <a:solidFill>
                  <a:srgbClr val="53A43E"/>
                </a:solidFill>
              </a:defRPr>
            </a:lvl3pPr>
            <a:lvl4pPr>
              <a:defRPr>
                <a:solidFill>
                  <a:srgbClr val="53A43E"/>
                </a:solidFill>
              </a:defRPr>
            </a:lvl4pPr>
            <a:lvl5pPr>
              <a:defRPr>
                <a:solidFill>
                  <a:srgbClr val="53A43E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E1282C-39B7-4ACA-A0CB-8BDAD7A37D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49A140-04C6-4668-9173-B028CC86E25B}" type="datetimeFigureOut">
              <a:rPr lang="fr-FR" smtClean="0"/>
              <a:pPr/>
              <a:t>08/12/2014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Photothèque\Photos Naturalistes\Maxime Zucca\Ile de France\paysages\mares\DSC_07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772816"/>
            <a:ext cx="8784976" cy="5112569"/>
          </a:xfrm>
          <a:prstGeom prst="rect">
            <a:avLst/>
          </a:prstGeom>
          <a:noFill/>
        </p:spPr>
      </p:pic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680520" y="105273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prstClr val="black"/>
                </a:solidFill>
                <a:cs typeface="Arial" pitchFamily="34" charset="0"/>
              </a:rPr>
              <a:t>Maxime </a:t>
            </a:r>
            <a:r>
              <a:rPr lang="fr-FR" sz="2400" b="1" dirty="0" smtClean="0">
                <a:solidFill>
                  <a:prstClr val="black"/>
                </a:solidFill>
                <a:cs typeface="Arial" pitchFamily="34" charset="0"/>
              </a:rPr>
              <a:t>Zucca</a:t>
            </a:r>
            <a:endParaRPr lang="fr-FR" sz="2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220" name="Titre 1"/>
          <p:cNvSpPr>
            <a:spLocks noGrp="1"/>
          </p:cNvSpPr>
          <p:nvPr>
            <p:ph type="ctrTitle"/>
          </p:nvPr>
        </p:nvSpPr>
        <p:spPr>
          <a:xfrm>
            <a:off x="467544" y="5229200"/>
            <a:ext cx="8280920" cy="151216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eaLnBrk="1" hangingPunct="1"/>
            <a:r>
              <a:rPr lang="fr-FR" sz="3200" b="1" dirty="0" smtClean="0"/>
              <a:t>Inventaire des mares par l’ADN environnemental : premier bilan de l’échantillonnage de 100 mares franciliennes</a:t>
            </a:r>
            <a:endParaRPr lang="fr-FR" sz="28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/>
          <p:cNvSpPr txBox="1">
            <a:spLocks noChangeArrowheads="1"/>
          </p:cNvSpPr>
          <p:nvPr/>
        </p:nvSpPr>
        <p:spPr bwMode="auto">
          <a:xfrm>
            <a:off x="4357688" y="1095127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Les Mammifères</a:t>
            </a:r>
            <a:endParaRPr lang="fr-FR" sz="2400" b="1" dirty="0"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9592" y="1628800"/>
            <a:ext cx="7286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>
                <a:solidFill>
                  <a:srgbClr val="4A452A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Mammifères détectés sur 27 mares</a:t>
            </a: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maximum : </a:t>
            </a:r>
            <a:r>
              <a:rPr lang="fr-FR" sz="2000" b="1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4 espèces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(1 mare)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11 espèces trouvées 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3419872" y="2636912"/>
          <a:ext cx="5391150" cy="410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578" name="Picture 2" descr="http://www.hlasek.com/foto/neomys_fodiens_e81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3645024"/>
            <a:ext cx="2304256" cy="1869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/>
          <p:cNvSpPr txBox="1">
            <a:spLocks noChangeArrowheads="1"/>
          </p:cNvSpPr>
          <p:nvPr/>
        </p:nvSpPr>
        <p:spPr bwMode="auto">
          <a:xfrm>
            <a:off x="4357688" y="1095127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Résultats : Les </a:t>
            </a:r>
            <a:r>
              <a:rPr lang="fr-FR" sz="2400" b="1" dirty="0" smtClean="0">
                <a:cs typeface="Arial" charset="0"/>
              </a:rPr>
              <a:t>Amphibiens</a:t>
            </a:r>
            <a:endParaRPr lang="fr-FR" sz="2400" b="1" dirty="0"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9592" y="1978149"/>
            <a:ext cx="72866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>
                <a:solidFill>
                  <a:srgbClr val="4A452A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9 mares sans Amphibiens</a:t>
            </a: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moyenne : </a:t>
            </a:r>
            <a:r>
              <a:rPr lang="fr-FR" sz="2000" b="1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2 espèces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par mare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maximum : 5 espèces (4 mares)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Le plus fréquent : Crapaud commun (47 mares)</a:t>
            </a:r>
            <a:endParaRPr lang="fr-FR" sz="2000" dirty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G:\Pôle Observatoire\migration amphibiens\photo amphibiens\wikicommons\crapaud_commun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4570437"/>
            <a:ext cx="243840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/>
          <p:cNvSpPr txBox="1">
            <a:spLocks noChangeArrowheads="1"/>
          </p:cNvSpPr>
          <p:nvPr/>
        </p:nvSpPr>
        <p:spPr bwMode="auto">
          <a:xfrm>
            <a:off x="4357688" y="1124744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Résultats : les </a:t>
            </a:r>
            <a:r>
              <a:rPr lang="fr-FR" sz="2400" b="1" dirty="0" smtClean="0">
                <a:cs typeface="Arial" charset="0"/>
              </a:rPr>
              <a:t>Amphibiens</a:t>
            </a:r>
            <a:endParaRPr lang="fr-FR" sz="2400" b="1" dirty="0">
              <a:cs typeface="Arial" charset="0"/>
            </a:endParaRPr>
          </a:p>
        </p:txBody>
      </p:sp>
      <p:graphicFrame>
        <p:nvGraphicFramePr>
          <p:cNvPr id="4" name="Graphique 3"/>
          <p:cNvGraphicFramePr/>
          <p:nvPr/>
        </p:nvGraphicFramePr>
        <p:xfrm>
          <a:off x="539552" y="1700808"/>
          <a:ext cx="8106147" cy="5052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/>
        </p:nvGraphicFramePr>
        <p:xfrm>
          <a:off x="214282" y="1857340"/>
          <a:ext cx="814393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071538" y="1571612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Comparaison avec les données historiques de 460 mares dans la BDD de la SNPN</a:t>
            </a:r>
            <a:endParaRPr lang="fr-FR" dirty="0"/>
          </a:p>
        </p:txBody>
      </p:sp>
      <p:sp>
        <p:nvSpPr>
          <p:cNvPr id="4" name="ZoneTexte 6"/>
          <p:cNvSpPr txBox="1">
            <a:spLocks noChangeArrowheads="1"/>
          </p:cNvSpPr>
          <p:nvPr/>
        </p:nvSpPr>
        <p:spPr bwMode="auto">
          <a:xfrm>
            <a:off x="4357688" y="1095127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Résultats : Les </a:t>
            </a:r>
            <a:r>
              <a:rPr lang="fr-FR" sz="2400" b="1" dirty="0" smtClean="0">
                <a:cs typeface="Arial" charset="0"/>
              </a:rPr>
              <a:t>Amphibiens</a:t>
            </a:r>
            <a:endParaRPr lang="fr-FR" sz="2400" b="1" dirty="0"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/>
          <p:cNvSpPr txBox="1">
            <a:spLocks noChangeArrowheads="1"/>
          </p:cNvSpPr>
          <p:nvPr/>
        </p:nvSpPr>
        <p:spPr bwMode="auto">
          <a:xfrm>
            <a:off x="4357688" y="1124744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Les Amphibiens</a:t>
            </a:r>
            <a:endParaRPr lang="fr-FR" sz="2400" b="1" dirty="0"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9592" y="1809064"/>
            <a:ext cx="7286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2 absents : Triton alpestre et Sonneur à ventre jaune</a:t>
            </a:r>
            <a:endParaRPr lang="fr-FR" sz="2000" dirty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</p:txBody>
      </p:sp>
      <p:pic>
        <p:nvPicPr>
          <p:cNvPr id="46082" name="Picture 2" descr="G:\Pôle Observatoire\migration amphibiens\photo amphibiens\wikicommons\triton alpestr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3214686"/>
            <a:ext cx="2364923" cy="21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3" name="Picture 3" descr="G:\Pôle Observatoire\migration amphibiens\photo amphibiens\wikicommons\sonneur a ventre jaune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214686"/>
            <a:ext cx="3263534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 rot="606563">
            <a:off x="3012524" y="3366465"/>
            <a:ext cx="1080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solidFill>
                  <a:srgbClr val="FF0000"/>
                </a:solidFill>
              </a:rPr>
              <a:t>?</a:t>
            </a:r>
            <a:endParaRPr lang="fr-FR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57158" y="1500174"/>
          <a:ext cx="4357717" cy="5227254"/>
        </p:xfrm>
        <a:graphic>
          <a:graphicData uri="http://schemas.openxmlformats.org/drawingml/2006/table">
            <a:tbl>
              <a:tblPr/>
              <a:tblGrid>
                <a:gridCol w="981914"/>
                <a:gridCol w="829679"/>
                <a:gridCol w="502374"/>
                <a:gridCol w="519501"/>
                <a:gridCol w="502374"/>
                <a:gridCol w="519501"/>
                <a:gridCol w="502374"/>
              </a:tblGrid>
              <a:tr h="2929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Nom scientifique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Nom commun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Inventaires naturalistes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Inventaire ADNe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Nb total de sites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72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Nb sites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Détection (%)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Nb sites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Détection (%)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73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Alytes </a:t>
                      </a:r>
                      <a:r>
                        <a:rPr lang="fr-FR" sz="1050" b="0" i="1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obstetricans</a:t>
                      </a:r>
                      <a:endParaRPr lang="fr-FR" sz="105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Alyte accoucheur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1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Bufo </a:t>
                      </a:r>
                      <a:r>
                        <a:rPr lang="fr-FR" sz="1050" b="0" i="1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bufo</a:t>
                      </a:r>
                      <a:endParaRPr lang="fr-FR" sz="1050" b="0" i="1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Crapaud commun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Bufo calamita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Crapaud calamite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1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Hyla</a:t>
                      </a:r>
                      <a:r>
                        <a:rPr lang="fr-FR" sz="105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050" b="0" i="1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arborea</a:t>
                      </a:r>
                      <a:endParaRPr lang="fr-FR" sz="1050" b="0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Rainette verte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Lissotriton helveticus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Triton palmé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Lissotriton vulgaris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Triton ponctué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Pelodytes</a:t>
                      </a:r>
                      <a:r>
                        <a:rPr lang="fr-FR" sz="1050" b="0" i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fr-FR" sz="1050" b="0" i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punctatus</a:t>
                      </a:r>
                      <a:endParaRPr lang="fr-FR" sz="1050" b="0" i="1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</a:endParaRP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Pelodyte</a:t>
                      </a:r>
                      <a:r>
                        <a:rPr lang="fr-FR" sz="105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 ponctué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1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Pelophylax</a:t>
                      </a:r>
                      <a:r>
                        <a:rPr lang="fr-FR" sz="105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050" b="0" i="1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sp</a:t>
                      </a:r>
                      <a:r>
                        <a:rPr lang="fr-FR" sz="105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. 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Grenouille verte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Rana temporaria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Grenouille rousse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Rana dalmatina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Grenouille agile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1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Salamandra salamandra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Salamandre tachetée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Triturus cristatus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Triton crêté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Triturus</a:t>
                      </a:r>
                      <a:r>
                        <a:rPr lang="fr-FR" sz="1050" b="0" i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fr-FR" sz="1050" b="0" i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marmoratus</a:t>
                      </a:r>
                      <a:endParaRPr lang="fr-FR" sz="1050" b="0" i="1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</a:endParaRP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Triton marbré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Triturus alpestris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Triton alpestre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093" marR="5093" marT="50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ZoneTexte 6"/>
          <p:cNvSpPr txBox="1">
            <a:spLocks noChangeArrowheads="1"/>
          </p:cNvSpPr>
          <p:nvPr/>
        </p:nvSpPr>
        <p:spPr bwMode="auto">
          <a:xfrm>
            <a:off x="4357688" y="1095127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Résultats : Les </a:t>
            </a:r>
            <a:r>
              <a:rPr lang="fr-FR" sz="2400" b="1" dirty="0" smtClean="0">
                <a:cs typeface="Arial" charset="0"/>
              </a:rPr>
              <a:t>Amphibiens</a:t>
            </a:r>
            <a:endParaRPr lang="fr-FR" sz="2400" b="1" dirty="0">
              <a:cs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14942" y="4143380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</a:t>
            </a:r>
            <a:r>
              <a:rPr lang="fr-FR" dirty="0" smtClean="0"/>
              <a:t>échantillons d’ADN reçus par </a:t>
            </a:r>
            <a:r>
              <a:rPr lang="fr-FR" dirty="0" err="1" smtClean="0"/>
              <a:t>Spygen</a:t>
            </a:r>
            <a:r>
              <a:rPr lang="fr-FR" dirty="0" smtClean="0"/>
              <a:t> contenaient moins d’ADN qu’en moyenne (T. Dejean, com. Pers)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>
                <a:sym typeface="Wingdings" pitchFamily="2" charset="2"/>
              </a:rPr>
              <a:t>Peut-être lié à un problème </a:t>
            </a:r>
            <a:r>
              <a:rPr lang="fr-FR" dirty="0" smtClean="0">
                <a:sym typeface="Wingdings" pitchFamily="2" charset="2"/>
              </a:rPr>
              <a:t>de conservation </a:t>
            </a:r>
            <a:r>
              <a:rPr lang="fr-FR" dirty="0" smtClean="0">
                <a:sym typeface="Wingdings" pitchFamily="2" charset="2"/>
              </a:rPr>
              <a:t>probable dû au transports des échantillons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214942" y="2143116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Contradictoire avec les résultats d’Ecosphère, montrant une détectabilité proche de 100% avec l’ADN environnemental.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6"/>
          <p:cNvSpPr txBox="1">
            <a:spLocks noChangeArrowheads="1"/>
          </p:cNvSpPr>
          <p:nvPr/>
        </p:nvSpPr>
        <p:spPr bwMode="auto">
          <a:xfrm>
            <a:off x="4357688" y="1124744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Résultats, les </a:t>
            </a:r>
            <a:r>
              <a:rPr lang="fr-FR" sz="2400" b="1" dirty="0" smtClean="0">
                <a:cs typeface="Arial" charset="0"/>
              </a:rPr>
              <a:t>Amphibiens</a:t>
            </a:r>
            <a:endParaRPr lang="fr-FR" sz="2400" b="1" dirty="0"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00100" y="3643314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Plusieurs autres biais </a:t>
            </a:r>
            <a:r>
              <a:rPr lang="fr-FR" dirty="0" smtClean="0"/>
              <a:t>testés (sur la richesse spécifique des mares)</a:t>
            </a:r>
          </a:p>
          <a:p>
            <a:endParaRPr lang="fr-FR" dirty="0" smtClean="0"/>
          </a:p>
          <a:p>
            <a:r>
              <a:rPr lang="fr-FR" dirty="0" smtClean="0"/>
              <a:t>-</a:t>
            </a:r>
            <a:r>
              <a:rPr lang="fr-FR" dirty="0" smtClean="0"/>
              <a:t> la prédominance d’une espèce masque-t-elle les signaux d’espèces peu fréquentes </a:t>
            </a:r>
            <a:r>
              <a:rPr lang="fr-FR" dirty="0" smtClean="0"/>
              <a:t>? (cas du Crapaud commun)</a:t>
            </a:r>
            <a:endParaRPr lang="fr-FR" dirty="0" smtClean="0"/>
          </a:p>
          <a:p>
            <a:r>
              <a:rPr lang="fr-FR" dirty="0" smtClean="0"/>
              <a:t>-Pas d’effet observateur</a:t>
            </a:r>
          </a:p>
          <a:p>
            <a:r>
              <a:rPr lang="fr-FR" dirty="0" smtClean="0"/>
              <a:t>-Pas de grand milieu plus riche qu’un autre</a:t>
            </a:r>
          </a:p>
          <a:p>
            <a:r>
              <a:rPr lang="fr-FR" dirty="0" smtClean="0"/>
              <a:t>-Pas d’effet date du prélèvement (étalés sur un mois)</a:t>
            </a:r>
          </a:p>
          <a:p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928662" y="271462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Mise en évidence du biais important du à la provenance des amorces</a:t>
            </a:r>
          </a:p>
          <a:p>
            <a:r>
              <a:rPr lang="fr-FR" dirty="0" smtClean="0"/>
              <a:t>Mise en évidence du risque lié à une mauvaise conservation des échantillons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G:\Photothèque\Photos Naturalistes\Maxime Zucca\Ile de France\paysages\mares\DSC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700808"/>
            <a:ext cx="8784976" cy="5184576"/>
          </a:xfrm>
          <a:prstGeom prst="rect">
            <a:avLst/>
          </a:prstGeom>
          <a:noFill/>
        </p:spPr>
      </p:pic>
      <p:sp>
        <p:nvSpPr>
          <p:cNvPr id="9220" name="Titre 1"/>
          <p:cNvSpPr>
            <a:spLocks noGrp="1"/>
          </p:cNvSpPr>
          <p:nvPr>
            <p:ph type="ctrTitle" idx="4294967295"/>
          </p:nvPr>
        </p:nvSpPr>
        <p:spPr>
          <a:xfrm>
            <a:off x="467544" y="5877644"/>
            <a:ext cx="8135937" cy="6477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/>
          <a:p>
            <a:pPr>
              <a:defRPr/>
            </a:pPr>
            <a:r>
              <a:rPr lang="fr-FR" sz="3200" b="1" dirty="0" smtClean="0">
                <a:solidFill>
                  <a:prstClr val="black"/>
                </a:solidFill>
                <a:cs typeface="Arial" pitchFamily="34" charset="0"/>
              </a:rPr>
              <a:t>Les résultats en Île-de-France : les Poissons</a:t>
            </a:r>
            <a:endParaRPr lang="fr-FR" sz="3200" b="1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/>
          <p:cNvSpPr txBox="1">
            <a:spLocks noChangeArrowheads="1"/>
          </p:cNvSpPr>
          <p:nvPr/>
        </p:nvSpPr>
        <p:spPr bwMode="auto">
          <a:xfrm>
            <a:off x="4357688" y="1095127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Les Poissons</a:t>
            </a:r>
            <a:endParaRPr lang="fr-FR" sz="2400" b="1" dirty="0"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9592" y="1988840"/>
            <a:ext cx="72866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>
                <a:solidFill>
                  <a:srgbClr val="4A452A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61 mares sans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poissons</a:t>
            </a: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moyenne : </a:t>
            </a:r>
            <a:r>
              <a:rPr lang="fr-FR" sz="2000" b="1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2 espèces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par mare avec poissons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maximum : </a:t>
            </a:r>
            <a:r>
              <a:rPr lang="fr-FR" sz="2000" b="1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7 espèces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(1 mare)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Les plus communs : Carassins et Gardon (17 mares)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</p:txBody>
      </p:sp>
      <p:pic>
        <p:nvPicPr>
          <p:cNvPr id="5124" name="Picture 4" descr="File:CarassiusCarassius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668502"/>
            <a:ext cx="3240360" cy="219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File:Rutilus rutilus Prague Vltava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5284" y="4689384"/>
            <a:ext cx="2873100" cy="21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/>
        </p:nvGraphicFramePr>
        <p:xfrm>
          <a:off x="539552" y="1772816"/>
          <a:ext cx="8112621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6"/>
          <p:cNvSpPr txBox="1">
            <a:spLocks noChangeArrowheads="1"/>
          </p:cNvSpPr>
          <p:nvPr/>
        </p:nvSpPr>
        <p:spPr bwMode="auto">
          <a:xfrm>
            <a:off x="4357688" y="1124744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Les Poissons</a:t>
            </a:r>
            <a:endParaRPr lang="fr-FR" sz="24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680520" y="105273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prstClr val="black"/>
                </a:solidFill>
                <a:cs typeface="Arial" pitchFamily="34" charset="0"/>
              </a:rPr>
              <a:t>Pourquoi cette étude ?</a:t>
            </a:r>
            <a:endParaRPr lang="fr-FR" sz="2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3" y="1748306"/>
            <a:ext cx="811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→ Etude comparative pour l’inventaire de la Grenouille taureau sur 49 sites (PNRPL)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52057" y="2185425"/>
            <a:ext cx="798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Inventaire classique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: Prospection diurne &amp; Ecoute nocturne 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55465" y="2617473"/>
            <a:ext cx="798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Inventaire ADNe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: 3 prélèvements d’eau de 15 ml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99225" y="5916059"/>
            <a:ext cx="230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>
                <a:solidFill>
                  <a:schemeClr val="accent1">
                    <a:lumMod val="50000"/>
                  </a:schemeClr>
                </a:solidFill>
              </a:rPr>
              <a:t>Inventaire classique :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Détection sur </a:t>
            </a:r>
            <a:r>
              <a:rPr lang="fr-FR" sz="1600" b="1" dirty="0" smtClean="0">
                <a:solidFill>
                  <a:srgbClr val="FF0000"/>
                </a:solidFill>
              </a:rPr>
              <a:t>7 sites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02865" y="5916059"/>
            <a:ext cx="230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>
                <a:solidFill>
                  <a:schemeClr val="accent1">
                    <a:lumMod val="50000"/>
                  </a:schemeClr>
                </a:solidFill>
              </a:rPr>
              <a:t>Inventaire ADNe :</a:t>
            </a:r>
          </a:p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Détection sur </a:t>
            </a:r>
            <a:r>
              <a:rPr lang="fr-FR" sz="1600" b="1" dirty="0" smtClean="0">
                <a:solidFill>
                  <a:srgbClr val="FF0000"/>
                </a:solidFill>
              </a:rPr>
              <a:t>38 sites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98942" y="3410426"/>
            <a:ext cx="2076481" cy="2433344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36699" y="3417736"/>
            <a:ext cx="2037770" cy="2426034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/>
          <p:cNvSpPr txBox="1">
            <a:spLocks noChangeArrowheads="1"/>
          </p:cNvSpPr>
          <p:nvPr/>
        </p:nvSpPr>
        <p:spPr bwMode="auto">
          <a:xfrm>
            <a:off x="4357688" y="1124744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Amphibiens - Poissons</a:t>
            </a:r>
            <a:endParaRPr lang="fr-FR" sz="2400" b="1" dirty="0"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584" y="1841376"/>
            <a:ext cx="74888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>
                <a:solidFill>
                  <a:srgbClr val="4A452A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Comparaison de la richesse en amphibiens</a:t>
            </a: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1547664" y="2417440"/>
          <a:ext cx="5742384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2483768" y="4289648"/>
            <a:ext cx="4248472" cy="71098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Pas d’impact de la présence de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poissons toutes espèces confondues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/>
          <p:cNvSpPr txBox="1">
            <a:spLocks noChangeArrowheads="1"/>
          </p:cNvSpPr>
          <p:nvPr/>
        </p:nvSpPr>
        <p:spPr bwMode="auto">
          <a:xfrm>
            <a:off x="4573712" y="1095127"/>
            <a:ext cx="4462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Amphibiens – Poissons carnivores</a:t>
            </a:r>
            <a:endParaRPr lang="fr-FR" sz="2400" b="1" dirty="0"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9592" y="1844824"/>
            <a:ext cx="74888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>
                <a:solidFill>
                  <a:srgbClr val="4A452A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Comparaison de la richesse en amphibiens </a:t>
            </a: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215074" y="3143248"/>
            <a:ext cx="2786082" cy="114300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En présence de poissons carnivores,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le nombre d’espèces d’amphibiens est plus de deux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fois inférieur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1571604" y="24288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lèche droite 6"/>
          <p:cNvSpPr/>
          <p:nvPr/>
        </p:nvSpPr>
        <p:spPr>
          <a:xfrm>
            <a:off x="1285852" y="5715016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428860" y="5572140"/>
            <a:ext cx="635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20% des mares franciliennes sont défavorables à la présence d’amphibiens du fait de l’introduction de poissons prédateurs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6"/>
          <p:cNvSpPr txBox="1">
            <a:spLocks noChangeArrowheads="1"/>
          </p:cNvSpPr>
          <p:nvPr/>
        </p:nvSpPr>
        <p:spPr bwMode="auto">
          <a:xfrm>
            <a:off x="4573712" y="1095127"/>
            <a:ext cx="4462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Amphibiens – Poissons carnivores</a:t>
            </a:r>
            <a:endParaRPr lang="fr-FR" sz="2400" b="1" dirty="0">
              <a:cs typeface="Arial" charset="0"/>
            </a:endParaRPr>
          </a:p>
        </p:txBody>
      </p:sp>
      <p:graphicFrame>
        <p:nvGraphicFramePr>
          <p:cNvPr id="3" name="Graphique 2"/>
          <p:cNvGraphicFramePr/>
          <p:nvPr/>
        </p:nvGraphicFramePr>
        <p:xfrm>
          <a:off x="285720" y="2285992"/>
          <a:ext cx="86868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071538" y="5357826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Crapaud commun semble sélectionner les mares avec carnivores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28728" y="6357958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Publication des résultats prévue, en lien avec l’étude menée par ODONAT</a:t>
            </a:r>
            <a:endParaRPr lang="fr-FR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/>
          <p:cNvSpPr txBox="1">
            <a:spLocks noChangeArrowheads="1"/>
          </p:cNvSpPr>
          <p:nvPr/>
        </p:nvSpPr>
        <p:spPr bwMode="auto">
          <a:xfrm>
            <a:off x="4357688" y="1095127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Les Odonates</a:t>
            </a:r>
            <a:endParaRPr lang="fr-FR" sz="2400" b="1" dirty="0"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9592" y="1872183"/>
            <a:ext cx="72866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>
                <a:solidFill>
                  <a:srgbClr val="4A452A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Pas de résultats complets pour l’instant</a:t>
            </a: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Comparaison méthodes </a:t>
            </a:r>
          </a:p>
          <a:p>
            <a:pPr marL="542925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15 mares</a:t>
            </a:r>
          </a:p>
          <a:p>
            <a:pPr marL="542925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2 passages (mi-juillet et mi-août)</a:t>
            </a:r>
          </a:p>
          <a:p>
            <a:pPr marL="542925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identification : adultes, exuvies, larves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Attente de compléments tissus de références (OPIE)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G:\Photothèque\Photos Naturalistes\Antoine Lagneau\insectes\Sympetrum sangu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4455253"/>
            <a:ext cx="3240360" cy="2430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42845" y="1785926"/>
          <a:ext cx="4572035" cy="4747765"/>
        </p:xfrm>
        <a:graphic>
          <a:graphicData uri="http://schemas.openxmlformats.org/drawingml/2006/table">
            <a:tbl>
              <a:tblPr/>
              <a:tblGrid>
                <a:gridCol w="536571"/>
                <a:gridCol w="1015653"/>
                <a:gridCol w="638775"/>
                <a:gridCol w="340148"/>
                <a:gridCol w="340148"/>
                <a:gridCol w="340148"/>
                <a:gridCol w="340148"/>
                <a:gridCol w="340148"/>
                <a:gridCol w="340148"/>
                <a:gridCol w="340148"/>
              </a:tblGrid>
              <a:tr h="1730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Ordre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Taxon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Best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Identity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(Max)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WM1046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WM1047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WM1048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WM1049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WM1050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WM1051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WM1053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Coleoptera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Dasytes plumbeus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90,2%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Epuraea melanocephala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Hydrobius fuscipes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96,8%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Diptera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Bradysia amoena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92,1%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Dolichopodinae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96,7%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Dolichopus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Gymnopternus blankaartensis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Haematopota pluvialis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95,2%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Hercostomus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Laphria sp. D059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Pedicia albivitta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90,3%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Ptychoptera sp. ATB-2011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95,2%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1557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Tabanidae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96,7%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Tipula abdominalis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Ephemeroptera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Ephemera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3289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73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Ephemera orientalis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93,2%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Hemiptera</a:t>
                      </a:r>
                    </a:p>
                  </a:txBody>
                  <a:tcPr marL="6403" marR="6403" marT="6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Adelphocoris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Amblytylus nasutus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11847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Corixa dentipes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96,9%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Corixidae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92,2%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231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Gerrinae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299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Gerris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19667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23537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6433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Glaenocorisa propinqua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96,8%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Notonecta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90,6%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5891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Notonecta lutea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93,7%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Orthotylus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243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03" marR="6403" marT="6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786314" y="1714487"/>
          <a:ext cx="4214840" cy="4997678"/>
        </p:xfrm>
        <a:graphic>
          <a:graphicData uri="http://schemas.openxmlformats.org/drawingml/2006/table">
            <a:tbl>
              <a:tblPr/>
              <a:tblGrid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  <a:gridCol w="421484"/>
              </a:tblGrid>
              <a:tr h="2296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Ordre²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Taxon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Best Identity (Max)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WM1046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WM1047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WM1048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WM1049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WM1050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WM1051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WM1053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Lepidoptera</a:t>
                      </a:r>
                    </a:p>
                  </a:txBody>
                  <a:tcPr marL="4802" marR="4802" marT="48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Argynnini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90,6%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Choristoneura longicellana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98,5%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Larentiinae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90,6%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Operophtera rectipostmediana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1698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Mecoptera</a:t>
                      </a:r>
                    </a:p>
                  </a:txBody>
                  <a:tcPr marL="4802" marR="4802" marT="48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Panorpa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77"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Odonata</a:t>
                      </a:r>
                    </a:p>
                  </a:txBody>
                  <a:tcPr marL="4802" marR="4802" marT="48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Aeshna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95,2%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Aeshna mixta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Aeshnidae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Anax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Anisoptera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Boyeria irene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Brachytron pratense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Chalcolestes viridis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109132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Cordulia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Cordulia aenea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296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Ladona depressa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1672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Ladona fulva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5328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Lestidae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91,9%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720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Libellula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93,1%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Libellula quadrimaculata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Odonata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1228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22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Orthetrum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Sympetrum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91,5%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Sympetrum sanguineum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Sympetrum striolatum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Orthoptera</a:t>
                      </a:r>
                    </a:p>
                  </a:txBody>
                  <a:tcPr marL="4802" marR="4802" marT="48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Tettigonia viridissima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02" marR="4802" marT="4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1500174"/>
            <a:ext cx="7314154" cy="4634137"/>
          </a:xfrm>
          <a:prstGeom prst="rect">
            <a:avLst/>
          </a:prstGeom>
        </p:spPr>
      </p:pic>
      <p:sp>
        <p:nvSpPr>
          <p:cNvPr id="5" name="Accolade ouvrante 4"/>
          <p:cNvSpPr/>
          <p:nvPr/>
        </p:nvSpPr>
        <p:spPr>
          <a:xfrm rot="5400000">
            <a:off x="2889621" y="682223"/>
            <a:ext cx="435799" cy="32147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ouvrante 5"/>
          <p:cNvSpPr/>
          <p:nvPr/>
        </p:nvSpPr>
        <p:spPr>
          <a:xfrm rot="5400000">
            <a:off x="6068612" y="717942"/>
            <a:ext cx="435799" cy="3143272"/>
          </a:xfrm>
          <a:prstGeom prst="leftBrace">
            <a:avLst>
              <a:gd name="adj1" fmla="val 1861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357290" y="1714488"/>
            <a:ext cx="317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Premier échantillonnage : mai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0" y="171448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Deuxième échantillonnage : juillet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7158" y="5929330"/>
            <a:ext cx="350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NO -&gt; espèce d’un autre genre que Odonates      </a:t>
            </a:r>
          </a:p>
          <a:p>
            <a:r>
              <a:rPr lang="fr-FR" sz="1400" dirty="0" smtClean="0"/>
              <a:t>O-&gt; espèce d’Odonates</a:t>
            </a:r>
          </a:p>
          <a:p>
            <a:r>
              <a:rPr lang="fr-FR" sz="1400" dirty="0" smtClean="0"/>
              <a:t>T -&gt; espèces totales</a:t>
            </a:r>
          </a:p>
        </p:txBody>
      </p:sp>
      <p:sp>
        <p:nvSpPr>
          <p:cNvPr id="10" name="ZoneTexte 6"/>
          <p:cNvSpPr txBox="1">
            <a:spLocks noChangeArrowheads="1"/>
          </p:cNvSpPr>
          <p:nvPr/>
        </p:nvSpPr>
        <p:spPr bwMode="auto">
          <a:xfrm>
            <a:off x="4357688" y="1095127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Les Odonates</a:t>
            </a:r>
            <a:endParaRPr lang="fr-FR" sz="2400" b="1" dirty="0">
              <a:cs typeface="Arial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4429124" y="6286520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357818" y="607220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Echantillonnage beaucoup plus efficace en été pour les insectes !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3744033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6"/>
          <p:cNvSpPr txBox="1">
            <a:spLocks noChangeArrowheads="1"/>
          </p:cNvSpPr>
          <p:nvPr/>
        </p:nvSpPr>
        <p:spPr bwMode="auto">
          <a:xfrm>
            <a:off x="4357688" y="1095127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2è étude en 2014</a:t>
            </a:r>
            <a:endParaRPr lang="fr-FR" sz="2400" b="1" dirty="0">
              <a:cs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42976" y="2857496"/>
            <a:ext cx="6715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 de 6 mares riches et comportant toutes les espèces d’amphibiens d’après les résultats de 2013 :</a:t>
            </a:r>
          </a:p>
          <a:p>
            <a:endParaRPr lang="fr-FR" dirty="0" smtClean="0"/>
          </a:p>
          <a:p>
            <a:r>
              <a:rPr lang="fr-FR" dirty="0" smtClean="0"/>
              <a:t>-Prélèvement mi avril</a:t>
            </a:r>
          </a:p>
          <a:p>
            <a:r>
              <a:rPr lang="fr-FR" dirty="0" smtClean="0"/>
              <a:t>-Prélèvement mi </a:t>
            </a:r>
            <a:r>
              <a:rPr lang="fr-FR" dirty="0" smtClean="0"/>
              <a:t>mai</a:t>
            </a:r>
            <a:endParaRPr lang="fr-FR" dirty="0" smtClean="0"/>
          </a:p>
          <a:p>
            <a:r>
              <a:rPr lang="fr-FR" dirty="0" smtClean="0"/>
              <a:t>-Prélèvement mi </a:t>
            </a:r>
            <a:r>
              <a:rPr lang="fr-FR" dirty="0" smtClean="0"/>
              <a:t>juin</a:t>
            </a:r>
            <a:endParaRPr lang="fr-FR" dirty="0" smtClean="0"/>
          </a:p>
          <a:p>
            <a:r>
              <a:rPr lang="fr-FR" dirty="0" smtClean="0"/>
              <a:t>-Prélèvement mi </a:t>
            </a:r>
            <a:r>
              <a:rPr lang="fr-FR" dirty="0" smtClean="0"/>
              <a:t>juillet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5058" name="Picture 2" descr="http://www.promeneursecoutant.fr/images/article/motal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86190"/>
            <a:ext cx="4357686" cy="2881696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642910" y="185736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Phénologie de détection de l’</a:t>
            </a:r>
            <a:r>
              <a:rPr lang="fr-FR" u="sng" dirty="0" err="1" smtClean="0"/>
              <a:t>ADNe</a:t>
            </a:r>
            <a:r>
              <a:rPr lang="fr-FR" u="sng" dirty="0" smtClean="0"/>
              <a:t> d’amphibiens</a:t>
            </a:r>
            <a:endParaRPr lang="fr-FR" u="sng" dirty="0"/>
          </a:p>
        </p:txBody>
      </p:sp>
    </p:spTree>
    <p:extLst>
      <p:ext uri="{BB962C8B-B14F-4D97-AF65-F5344CB8AC3E}">
        <p14:creationId xmlns="" xmlns:p14="http://schemas.microsoft.com/office/powerpoint/2010/main" val="37440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6"/>
          <p:cNvSpPr txBox="1">
            <a:spLocks noChangeArrowheads="1"/>
          </p:cNvSpPr>
          <p:nvPr/>
        </p:nvSpPr>
        <p:spPr bwMode="auto">
          <a:xfrm>
            <a:off x="4357688" y="1095127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2è étude en 2014</a:t>
            </a:r>
            <a:endParaRPr lang="fr-FR" sz="2400" b="1" dirty="0">
              <a:cs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2910" y="185736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Phénologie de détection de l’</a:t>
            </a:r>
            <a:r>
              <a:rPr lang="fr-FR" u="sng" dirty="0" err="1" smtClean="0"/>
              <a:t>ADNe</a:t>
            </a:r>
            <a:r>
              <a:rPr lang="fr-FR" u="sng" dirty="0" smtClean="0"/>
              <a:t> d’amphibiens</a:t>
            </a:r>
            <a:endParaRPr lang="fr-FR" u="sng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142976" y="2643182"/>
          <a:ext cx="5814695" cy="3084576"/>
        </p:xfrm>
        <a:graphic>
          <a:graphicData uri="http://schemas.openxmlformats.org/drawingml/2006/table">
            <a:tbl>
              <a:tblPr/>
              <a:tblGrid>
                <a:gridCol w="1343660"/>
                <a:gridCol w="1539875"/>
                <a:gridCol w="667385"/>
                <a:gridCol w="667385"/>
                <a:gridCol w="798195"/>
                <a:gridCol w="798195"/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 sites de présence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Avril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Mai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Juin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Juillet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Alyte accoucheur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Crapaud commun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Crapaud calamite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Pélodyte ponctué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Rainette verte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fr-FR" sz="1100" b="1" i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Grenouille verte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Grenouille agile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Grenouille rousse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Salamandre tachetée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Triton alpestre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Triton palmé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Triton ponctué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Triton crêté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Triton marbré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TOTAL espèces-sites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28596" y="5857892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un record de 10 espèces en un seul prélèvement pour une mare en forêt de ferrières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071802" y="6357958"/>
            <a:ext cx="607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Publication prévue dans revue internationale avec </a:t>
            </a:r>
            <a:r>
              <a:rPr lang="fr-FR" i="1" dirty="0" err="1" smtClean="0"/>
              <a:t>Spygen</a:t>
            </a:r>
            <a:endParaRPr lang="fr-FR" i="1" dirty="0"/>
          </a:p>
        </p:txBody>
      </p:sp>
    </p:spTree>
    <p:extLst>
      <p:ext uri="{BB962C8B-B14F-4D97-AF65-F5344CB8AC3E}">
        <p14:creationId xmlns="" xmlns:p14="http://schemas.microsoft.com/office/powerpoint/2010/main" val="37440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6"/>
          <p:cNvSpPr txBox="1">
            <a:spLocks noChangeArrowheads="1"/>
          </p:cNvSpPr>
          <p:nvPr/>
        </p:nvSpPr>
        <p:spPr bwMode="auto">
          <a:xfrm>
            <a:off x="4357688" y="1095127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Quel avenir ?</a:t>
            </a:r>
            <a:endParaRPr lang="fr-FR" sz="2400" b="1" dirty="0">
              <a:cs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8596" y="1714489"/>
            <a:ext cx="81439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-Excellent outil pour détecter les espèces, sans biais lié à l’observateur</a:t>
            </a:r>
          </a:p>
          <a:p>
            <a:endParaRPr lang="fr-FR" dirty="0" smtClean="0"/>
          </a:p>
          <a:p>
            <a:r>
              <a:rPr lang="fr-FR" dirty="0" smtClean="0"/>
              <a:t>	</a:t>
            </a:r>
            <a:r>
              <a:rPr lang="fr-FR" dirty="0" smtClean="0">
                <a:sym typeface="Wingdings" pitchFamily="2" charset="2"/>
              </a:rPr>
              <a:t> très adapté pour suivre la présence d’espèces 			rares, patrimoniales, envahissantes, pour inventorier plusieurs 	groupes taxonomiques en une fois…</a:t>
            </a: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-Pas de résultats quantitatifs, ni démographiques (sexe, âge…)</a:t>
            </a: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	</a:t>
            </a:r>
            <a:r>
              <a:rPr lang="fr-FR" dirty="0" smtClean="0">
                <a:sym typeface="Wingdings" pitchFamily="2" charset="2"/>
              </a:rPr>
              <a:t> méthode encore peu adaptée aux suivis d’évolutions de 	populations type STOC</a:t>
            </a: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-Grosse attente pour certains groupes taxonomiques méconnus, possibilité de quantifier la qualité du réseau trophique d’une mare, par ex</a:t>
            </a:r>
          </a:p>
          <a:p>
            <a:r>
              <a:rPr lang="fr-FR" dirty="0" smtClean="0">
                <a:sym typeface="Wingdings" pitchFamily="2" charset="2"/>
              </a:rPr>
              <a:t>	</a:t>
            </a:r>
            <a:r>
              <a:rPr lang="fr-FR" dirty="0" smtClean="0">
                <a:sym typeface="Wingdings" pitchFamily="2" charset="2"/>
              </a:rPr>
              <a:t> nécessité d’accroître la banque de gènes de référence</a:t>
            </a: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-Coût équivalent à celui des inventaires classiques, résultats possiblement plus fiables (ex. 270 euros pour un inventaire </a:t>
            </a:r>
            <a:r>
              <a:rPr lang="fr-FR" dirty="0" err="1" smtClean="0">
                <a:sym typeface="Wingdings" pitchFamily="2" charset="2"/>
              </a:rPr>
              <a:t>ADNe</a:t>
            </a:r>
            <a:r>
              <a:rPr lang="fr-FR" dirty="0" smtClean="0">
                <a:sym typeface="Wingdings" pitchFamily="2" charset="2"/>
              </a:rPr>
              <a:t> amphibien)</a:t>
            </a:r>
          </a:p>
          <a:p>
            <a:endParaRPr lang="fr-FR" dirty="0" smtClean="0">
              <a:sym typeface="Wingdings" pitchFamily="2" charset="2"/>
            </a:endParaRPr>
          </a:p>
          <a:p>
            <a:endParaRPr lang="fr-FR" dirty="0" smtClean="0">
              <a:sym typeface="Wingdings" pitchFamily="2" charset="2"/>
            </a:endParaRPr>
          </a:p>
          <a:p>
            <a:endParaRPr lang="fr-FR" dirty="0" smtClean="0">
              <a:sym typeface="Wingdings" pitchFamily="2" charset="2"/>
            </a:endParaRPr>
          </a:p>
          <a:p>
            <a:endParaRPr lang="fr-FR" dirty="0" smtClean="0">
              <a:sym typeface="Wingdings" pitchFamily="2" charset="2"/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7440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640960" cy="720080"/>
          </a:xfrm>
        </p:spPr>
        <p:txBody>
          <a:bodyPr/>
          <a:lstStyle/>
          <a:p>
            <a:r>
              <a:rPr smtClean="0"/>
              <a:t>Proposition</a:t>
            </a:r>
            <a:endParaRPr lang="fr-FR" dirty="0"/>
          </a:p>
        </p:txBody>
      </p:sp>
      <p:pic>
        <p:nvPicPr>
          <p:cNvPr id="51204" name="Picture 4" descr="http://www.bioarchivo.com/sites/default/files/images/Arvicola-sapidus1206201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214554"/>
            <a:ext cx="3000396" cy="2250297"/>
          </a:xfrm>
          <a:prstGeom prst="rect">
            <a:avLst/>
          </a:prstGeom>
          <a:noFill/>
        </p:spPr>
      </p:pic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2704992" cy="213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57628"/>
            <a:ext cx="4012545" cy="280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714876" y="4572008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-Espèce protégée</a:t>
            </a:r>
          </a:p>
          <a:p>
            <a:r>
              <a:rPr lang="fr-FR" dirty="0" smtClean="0"/>
              <a:t>-Espèce déterminante SCAP</a:t>
            </a:r>
          </a:p>
          <a:p>
            <a:r>
              <a:rPr lang="fr-FR" dirty="0" smtClean="0"/>
              <a:t>-Espèce de cohérente TVB</a:t>
            </a:r>
          </a:p>
          <a:p>
            <a:r>
              <a:rPr lang="fr-FR" dirty="0" smtClean="0"/>
              <a:t>-Espèce menacée au niveau mondial</a:t>
            </a:r>
          </a:p>
          <a:p>
            <a:endParaRPr lang="fr-FR" dirty="0" smtClean="0"/>
          </a:p>
          <a:p>
            <a:r>
              <a:rPr lang="fr-FR" dirty="0" smtClean="0"/>
              <a:t>Liens : Fête de la Nature / com. </a:t>
            </a:r>
            <a:r>
              <a:rPr lang="fr-FR" dirty="0" err="1" smtClean="0"/>
              <a:t>Rodonticides</a:t>
            </a:r>
            <a:r>
              <a:rPr lang="fr-FR" dirty="0" smtClean="0"/>
              <a:t> / SRCE /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071802" y="2643182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Test eaux courantes </a:t>
            </a:r>
            <a:r>
              <a:rPr lang="fr-FR" dirty="0" err="1" smtClean="0"/>
              <a:t>lentiques</a:t>
            </a:r>
            <a:endParaRPr lang="fr-FR" dirty="0" smtClean="0"/>
          </a:p>
          <a:p>
            <a:pPr algn="ctr"/>
            <a:r>
              <a:rPr lang="fr-FR" dirty="0" smtClean="0"/>
              <a:t>Campagnol amphibie</a:t>
            </a:r>
          </a:p>
          <a:p>
            <a:pPr algn="ctr"/>
            <a:r>
              <a:rPr lang="fr-FR" dirty="0" smtClean="0"/>
              <a:t>(+ autres </a:t>
            </a:r>
            <a:r>
              <a:rPr lang="fr-FR" dirty="0" err="1" smtClean="0"/>
              <a:t>mammifs</a:t>
            </a:r>
            <a:r>
              <a:rPr lang="fr-FR" dirty="0" smtClean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680520" y="105273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prstClr val="black"/>
                </a:solidFill>
                <a:cs typeface="Arial" pitchFamily="34" charset="0"/>
              </a:rPr>
              <a:t>Pourquoi cette étude ?</a:t>
            </a:r>
            <a:endParaRPr lang="fr-FR" sz="2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472" y="2071678"/>
            <a:ext cx="504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Performance de l’ADNe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35832" y="3187896"/>
            <a:ext cx="7722098" cy="3384376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680520" y="105273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prstClr val="black"/>
                </a:solidFill>
                <a:cs typeface="Arial" pitchFamily="34" charset="0"/>
              </a:rPr>
              <a:t>Pourquoi cette étude ?</a:t>
            </a:r>
            <a:endParaRPr lang="fr-FR" sz="2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472" y="3357562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L’association a pour la mise en place et la gestion d’un système d’observation sur les écosystème et leur évolution en terme de biodiversité, de ressources naturelles et géologiques (…)</a:t>
            </a:r>
          </a:p>
          <a:p>
            <a:endParaRPr lang="fr-FR" dirty="0" smtClean="0"/>
          </a:p>
          <a:p>
            <a:r>
              <a:rPr lang="fr-FR" dirty="0" smtClean="0"/>
              <a:t>Dans ce but, elle crée, développe, gère et met à jour une base de données susceptible d’être intégrée aux différents systèmes d’informations géographiques régionaux. Elle peut également conduire des opérations d’expérimentations et d’inventaires (…)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1472" y="250030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Extrait des statuts de </a:t>
            </a:r>
            <a:r>
              <a:rPr lang="fr-FR" dirty="0" err="1" smtClean="0"/>
              <a:t>Natureparif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99592" y="1700808"/>
            <a:ext cx="7286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>
                <a:solidFill>
                  <a:srgbClr val="4A452A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Etape 1 : </a:t>
            </a:r>
            <a:r>
              <a:rPr lang="fr-FR" sz="2000" b="1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échantillonnage</a:t>
            </a:r>
          </a:p>
          <a:p>
            <a:pPr marL="542925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20 prélèvements d’eau par mare</a:t>
            </a:r>
          </a:p>
          <a:p>
            <a:pPr marL="542925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optimum : 1 tous les 20 m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b="1" dirty="0">
              <a:solidFill>
                <a:srgbClr val="4A452A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ZoneTexte 6"/>
          <p:cNvSpPr txBox="1">
            <a:spLocks noChangeArrowheads="1"/>
          </p:cNvSpPr>
          <p:nvPr/>
        </p:nvSpPr>
        <p:spPr bwMode="auto">
          <a:xfrm>
            <a:off x="4357688" y="1124744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La méthode</a:t>
            </a:r>
            <a:endParaRPr lang="fr-FR" sz="2400" b="1" dirty="0">
              <a:cs typeface="Arial" charset="0"/>
            </a:endParaRPr>
          </a:p>
        </p:txBody>
      </p:sp>
      <p:pic>
        <p:nvPicPr>
          <p:cNvPr id="5" name="Image 4" descr="P:\Commun_CDPNE\@Gabriel\Grenouille taureau\ADN envt\Photos\IMG_73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953968"/>
            <a:ext cx="1872208" cy="153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C:\Documents and Settings\CE-FAUNE\Local Settings\Temporary Internet Files\Content.Word\IMG_73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636838"/>
            <a:ext cx="1872208" cy="1664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e 88"/>
          <p:cNvGrpSpPr/>
          <p:nvPr/>
        </p:nvGrpSpPr>
        <p:grpSpPr>
          <a:xfrm>
            <a:off x="467544" y="3213628"/>
            <a:ext cx="4889888" cy="2356566"/>
            <a:chOff x="611560" y="2708920"/>
            <a:chExt cx="4889888" cy="2356566"/>
          </a:xfrm>
        </p:grpSpPr>
        <p:sp>
          <p:nvSpPr>
            <p:cNvPr id="8" name="Forme libre 7"/>
            <p:cNvSpPr/>
            <p:nvPr/>
          </p:nvSpPr>
          <p:spPr>
            <a:xfrm>
              <a:off x="1190171" y="2785939"/>
              <a:ext cx="4311277" cy="2279547"/>
            </a:xfrm>
            <a:custGeom>
              <a:avLst/>
              <a:gdLst>
                <a:gd name="connsiteX0" fmla="*/ 1930400 w 4311277"/>
                <a:gd name="connsiteY0" fmla="*/ 2279547 h 2279547"/>
                <a:gd name="connsiteX1" fmla="*/ 1930400 w 4311277"/>
                <a:gd name="connsiteY1" fmla="*/ 2279547 h 2279547"/>
                <a:gd name="connsiteX2" fmla="*/ 1756229 w 4311277"/>
                <a:gd name="connsiteY2" fmla="*/ 2279547 h 2279547"/>
                <a:gd name="connsiteX3" fmla="*/ 304800 w 4311277"/>
                <a:gd name="connsiteY3" fmla="*/ 2265032 h 2279547"/>
                <a:gd name="connsiteX4" fmla="*/ 0 w 4311277"/>
                <a:gd name="connsiteY4" fmla="*/ 1902175 h 2279547"/>
                <a:gd name="connsiteX5" fmla="*/ 72572 w 4311277"/>
                <a:gd name="connsiteY5" fmla="*/ 1786061 h 2279547"/>
                <a:gd name="connsiteX6" fmla="*/ 406400 w 4311277"/>
                <a:gd name="connsiteY6" fmla="*/ 1249032 h 2279547"/>
                <a:gd name="connsiteX7" fmla="*/ 508000 w 4311277"/>
                <a:gd name="connsiteY7" fmla="*/ 1103890 h 2279547"/>
                <a:gd name="connsiteX8" fmla="*/ 1175658 w 4311277"/>
                <a:gd name="connsiteY8" fmla="*/ 566861 h 2279547"/>
                <a:gd name="connsiteX9" fmla="*/ 2119086 w 4311277"/>
                <a:gd name="connsiteY9" fmla="*/ 160461 h 2279547"/>
                <a:gd name="connsiteX10" fmla="*/ 3207658 w 4311277"/>
                <a:gd name="connsiteY10" fmla="*/ 15318 h 2279547"/>
                <a:gd name="connsiteX11" fmla="*/ 3410858 w 4311277"/>
                <a:gd name="connsiteY11" fmla="*/ 804 h 2279547"/>
                <a:gd name="connsiteX12" fmla="*/ 3875315 w 4311277"/>
                <a:gd name="connsiteY12" fmla="*/ 44347 h 2279547"/>
                <a:gd name="connsiteX13" fmla="*/ 4005943 w 4311277"/>
                <a:gd name="connsiteY13" fmla="*/ 116918 h 2279547"/>
                <a:gd name="connsiteX14" fmla="*/ 4093029 w 4311277"/>
                <a:gd name="connsiteY14" fmla="*/ 131432 h 2279547"/>
                <a:gd name="connsiteX15" fmla="*/ 4151086 w 4311277"/>
                <a:gd name="connsiteY15" fmla="*/ 145947 h 2279547"/>
                <a:gd name="connsiteX16" fmla="*/ 4296229 w 4311277"/>
                <a:gd name="connsiteY16" fmla="*/ 494290 h 2279547"/>
                <a:gd name="connsiteX17" fmla="*/ 4310743 w 4311277"/>
                <a:gd name="connsiteY17" fmla="*/ 639432 h 2279547"/>
                <a:gd name="connsiteX18" fmla="*/ 3904343 w 4311277"/>
                <a:gd name="connsiteY18" fmla="*/ 944232 h 2279547"/>
                <a:gd name="connsiteX19" fmla="*/ 3686629 w 4311277"/>
                <a:gd name="connsiteY19" fmla="*/ 1016804 h 2279547"/>
                <a:gd name="connsiteX20" fmla="*/ 3614058 w 4311277"/>
                <a:gd name="connsiteY20" fmla="*/ 1016804 h 2279547"/>
                <a:gd name="connsiteX21" fmla="*/ 3309258 w 4311277"/>
                <a:gd name="connsiteY21" fmla="*/ 1379661 h 2279547"/>
                <a:gd name="connsiteX22" fmla="*/ 3193143 w 4311277"/>
                <a:gd name="connsiteY22" fmla="*/ 1582861 h 2279547"/>
                <a:gd name="connsiteX23" fmla="*/ 3149600 w 4311277"/>
                <a:gd name="connsiteY23" fmla="*/ 1626404 h 2279547"/>
                <a:gd name="connsiteX24" fmla="*/ 2699658 w 4311277"/>
                <a:gd name="connsiteY24" fmla="*/ 1960232 h 2279547"/>
                <a:gd name="connsiteX25" fmla="*/ 2583543 w 4311277"/>
                <a:gd name="connsiteY25" fmla="*/ 2018290 h 2279547"/>
                <a:gd name="connsiteX26" fmla="*/ 2510972 w 4311277"/>
                <a:gd name="connsiteY26" fmla="*/ 2032804 h 2279547"/>
                <a:gd name="connsiteX27" fmla="*/ 2467429 w 4311277"/>
                <a:gd name="connsiteY27" fmla="*/ 2061832 h 2279547"/>
                <a:gd name="connsiteX28" fmla="*/ 2409372 w 4311277"/>
                <a:gd name="connsiteY28" fmla="*/ 2076347 h 2279547"/>
                <a:gd name="connsiteX29" fmla="*/ 2162629 w 4311277"/>
                <a:gd name="connsiteY29" fmla="*/ 2236004 h 2279547"/>
                <a:gd name="connsiteX30" fmla="*/ 1872343 w 4311277"/>
                <a:gd name="connsiteY30" fmla="*/ 2279547 h 227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11277" h="2279547">
                  <a:moveTo>
                    <a:pt x="1930400" y="2279547"/>
                  </a:moveTo>
                  <a:lnTo>
                    <a:pt x="1930400" y="2279547"/>
                  </a:lnTo>
                  <a:lnTo>
                    <a:pt x="1756229" y="2279547"/>
                  </a:lnTo>
                  <a:lnTo>
                    <a:pt x="304800" y="2265032"/>
                  </a:lnTo>
                  <a:lnTo>
                    <a:pt x="0" y="1902175"/>
                  </a:lnTo>
                  <a:cubicBezTo>
                    <a:pt x="75384" y="1796638"/>
                    <a:pt x="72572" y="1842194"/>
                    <a:pt x="72572" y="1786061"/>
                  </a:cubicBezTo>
                  <a:lnTo>
                    <a:pt x="406400" y="1249032"/>
                  </a:lnTo>
                  <a:cubicBezTo>
                    <a:pt x="499977" y="1124264"/>
                    <a:pt x="471849" y="1176191"/>
                    <a:pt x="508000" y="1103890"/>
                  </a:cubicBezTo>
                  <a:lnTo>
                    <a:pt x="1175658" y="566861"/>
                  </a:lnTo>
                  <a:lnTo>
                    <a:pt x="2119086" y="160461"/>
                  </a:lnTo>
                  <a:lnTo>
                    <a:pt x="3207658" y="15318"/>
                  </a:lnTo>
                  <a:cubicBezTo>
                    <a:pt x="3391472" y="0"/>
                    <a:pt x="3323571" y="804"/>
                    <a:pt x="3410858" y="804"/>
                  </a:cubicBezTo>
                  <a:lnTo>
                    <a:pt x="3875315" y="44347"/>
                  </a:lnTo>
                  <a:cubicBezTo>
                    <a:pt x="3918858" y="68537"/>
                    <a:pt x="3959695" y="98419"/>
                    <a:pt x="4005943" y="116918"/>
                  </a:cubicBezTo>
                  <a:cubicBezTo>
                    <a:pt x="4033267" y="127848"/>
                    <a:pt x="4064171" y="125660"/>
                    <a:pt x="4093029" y="131432"/>
                  </a:cubicBezTo>
                  <a:cubicBezTo>
                    <a:pt x="4112590" y="135344"/>
                    <a:pt x="4151086" y="145947"/>
                    <a:pt x="4151086" y="145947"/>
                  </a:cubicBezTo>
                  <a:lnTo>
                    <a:pt x="4296229" y="494290"/>
                  </a:lnTo>
                  <a:cubicBezTo>
                    <a:pt x="4311277" y="629726"/>
                    <a:pt x="4310743" y="581107"/>
                    <a:pt x="4310743" y="639432"/>
                  </a:cubicBezTo>
                  <a:lnTo>
                    <a:pt x="3904343" y="944232"/>
                  </a:lnTo>
                  <a:cubicBezTo>
                    <a:pt x="3823364" y="976624"/>
                    <a:pt x="3769075" y="1008559"/>
                    <a:pt x="3686629" y="1016804"/>
                  </a:cubicBezTo>
                  <a:cubicBezTo>
                    <a:pt x="3662559" y="1019211"/>
                    <a:pt x="3638248" y="1016804"/>
                    <a:pt x="3614058" y="1016804"/>
                  </a:cubicBezTo>
                  <a:lnTo>
                    <a:pt x="3309258" y="1379661"/>
                  </a:lnTo>
                  <a:cubicBezTo>
                    <a:pt x="3266135" y="1465906"/>
                    <a:pt x="3250584" y="1509009"/>
                    <a:pt x="3193143" y="1582861"/>
                  </a:cubicBezTo>
                  <a:cubicBezTo>
                    <a:pt x="3180541" y="1599064"/>
                    <a:pt x="3149600" y="1626404"/>
                    <a:pt x="3149600" y="1626404"/>
                  </a:cubicBezTo>
                  <a:lnTo>
                    <a:pt x="2699658" y="1960232"/>
                  </a:lnTo>
                  <a:cubicBezTo>
                    <a:pt x="2660953" y="1979585"/>
                    <a:pt x="2623932" y="2002756"/>
                    <a:pt x="2583543" y="2018290"/>
                  </a:cubicBezTo>
                  <a:cubicBezTo>
                    <a:pt x="2560518" y="2027146"/>
                    <a:pt x="2534071" y="2024142"/>
                    <a:pt x="2510972" y="2032804"/>
                  </a:cubicBezTo>
                  <a:cubicBezTo>
                    <a:pt x="2494639" y="2038929"/>
                    <a:pt x="2483462" y="2054960"/>
                    <a:pt x="2467429" y="2061832"/>
                  </a:cubicBezTo>
                  <a:cubicBezTo>
                    <a:pt x="2449094" y="2069690"/>
                    <a:pt x="2409372" y="2076347"/>
                    <a:pt x="2409372" y="2076347"/>
                  </a:cubicBezTo>
                  <a:lnTo>
                    <a:pt x="2162629" y="2236004"/>
                  </a:lnTo>
                  <a:lnTo>
                    <a:pt x="1872343" y="2279547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3707904" y="4365104"/>
              <a:ext cx="274645" cy="422491"/>
            </a:xfrm>
            <a:custGeom>
              <a:avLst/>
              <a:gdLst>
                <a:gd name="connsiteX0" fmla="*/ 464458 w 696686"/>
                <a:gd name="connsiteY0" fmla="*/ 914400 h 1117600"/>
                <a:gd name="connsiteX1" fmla="*/ 464458 w 696686"/>
                <a:gd name="connsiteY1" fmla="*/ 914400 h 1117600"/>
                <a:gd name="connsiteX2" fmla="*/ 696686 w 696686"/>
                <a:gd name="connsiteY2" fmla="*/ 0 h 1117600"/>
                <a:gd name="connsiteX3" fmla="*/ 348343 w 696686"/>
                <a:gd name="connsiteY3" fmla="*/ 986972 h 1117600"/>
                <a:gd name="connsiteX4" fmla="*/ 377372 w 696686"/>
                <a:gd name="connsiteY4" fmla="*/ 29029 h 1117600"/>
                <a:gd name="connsiteX5" fmla="*/ 275772 w 696686"/>
                <a:gd name="connsiteY5" fmla="*/ 1001486 h 1117600"/>
                <a:gd name="connsiteX6" fmla="*/ 188686 w 696686"/>
                <a:gd name="connsiteY6" fmla="*/ 87086 h 1117600"/>
                <a:gd name="connsiteX7" fmla="*/ 217715 w 696686"/>
                <a:gd name="connsiteY7" fmla="*/ 1045029 h 1117600"/>
                <a:gd name="connsiteX8" fmla="*/ 0 w 696686"/>
                <a:gd name="connsiteY8" fmla="*/ 275772 h 1117600"/>
                <a:gd name="connsiteX9" fmla="*/ 145143 w 696686"/>
                <a:gd name="connsiteY9" fmla="*/ 1030515 h 1117600"/>
                <a:gd name="connsiteX10" fmla="*/ 14515 w 696686"/>
                <a:gd name="connsiteY10" fmla="*/ 667658 h 1117600"/>
                <a:gd name="connsiteX11" fmla="*/ 87086 w 696686"/>
                <a:gd name="connsiteY11" fmla="*/ 1117600 h 1117600"/>
                <a:gd name="connsiteX12" fmla="*/ 566058 w 696686"/>
                <a:gd name="connsiteY12" fmla="*/ 1074058 h 1117600"/>
                <a:gd name="connsiteX13" fmla="*/ 682172 w 696686"/>
                <a:gd name="connsiteY13" fmla="*/ 754743 h 1117600"/>
                <a:gd name="connsiteX14" fmla="*/ 493486 w 696686"/>
                <a:gd name="connsiteY14" fmla="*/ 1016000 h 1117600"/>
                <a:gd name="connsiteX15" fmla="*/ 464458 w 696686"/>
                <a:gd name="connsiteY15" fmla="*/ 9144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686" h="1117600">
                  <a:moveTo>
                    <a:pt x="464458" y="914400"/>
                  </a:moveTo>
                  <a:lnTo>
                    <a:pt x="464458" y="914400"/>
                  </a:lnTo>
                  <a:lnTo>
                    <a:pt x="696686" y="0"/>
                  </a:lnTo>
                  <a:lnTo>
                    <a:pt x="348343" y="986972"/>
                  </a:lnTo>
                  <a:lnTo>
                    <a:pt x="377372" y="29029"/>
                  </a:lnTo>
                  <a:lnTo>
                    <a:pt x="275772" y="1001486"/>
                  </a:lnTo>
                  <a:lnTo>
                    <a:pt x="188686" y="87086"/>
                  </a:lnTo>
                  <a:lnTo>
                    <a:pt x="217715" y="1045029"/>
                  </a:lnTo>
                  <a:lnTo>
                    <a:pt x="0" y="275772"/>
                  </a:lnTo>
                  <a:lnTo>
                    <a:pt x="145143" y="1030515"/>
                  </a:lnTo>
                  <a:lnTo>
                    <a:pt x="14515" y="667658"/>
                  </a:lnTo>
                  <a:lnTo>
                    <a:pt x="87086" y="1117600"/>
                  </a:lnTo>
                  <a:lnTo>
                    <a:pt x="566058" y="1074058"/>
                  </a:lnTo>
                  <a:lnTo>
                    <a:pt x="682172" y="754743"/>
                  </a:lnTo>
                  <a:lnTo>
                    <a:pt x="493486" y="1016000"/>
                  </a:lnTo>
                  <a:lnTo>
                    <a:pt x="464458" y="91440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3995936" y="4149080"/>
              <a:ext cx="144016" cy="422491"/>
            </a:xfrm>
            <a:custGeom>
              <a:avLst/>
              <a:gdLst>
                <a:gd name="connsiteX0" fmla="*/ 464458 w 696686"/>
                <a:gd name="connsiteY0" fmla="*/ 914400 h 1117600"/>
                <a:gd name="connsiteX1" fmla="*/ 464458 w 696686"/>
                <a:gd name="connsiteY1" fmla="*/ 914400 h 1117600"/>
                <a:gd name="connsiteX2" fmla="*/ 696686 w 696686"/>
                <a:gd name="connsiteY2" fmla="*/ 0 h 1117600"/>
                <a:gd name="connsiteX3" fmla="*/ 348343 w 696686"/>
                <a:gd name="connsiteY3" fmla="*/ 986972 h 1117600"/>
                <a:gd name="connsiteX4" fmla="*/ 377372 w 696686"/>
                <a:gd name="connsiteY4" fmla="*/ 29029 h 1117600"/>
                <a:gd name="connsiteX5" fmla="*/ 275772 w 696686"/>
                <a:gd name="connsiteY5" fmla="*/ 1001486 h 1117600"/>
                <a:gd name="connsiteX6" fmla="*/ 188686 w 696686"/>
                <a:gd name="connsiteY6" fmla="*/ 87086 h 1117600"/>
                <a:gd name="connsiteX7" fmla="*/ 217715 w 696686"/>
                <a:gd name="connsiteY7" fmla="*/ 1045029 h 1117600"/>
                <a:gd name="connsiteX8" fmla="*/ 0 w 696686"/>
                <a:gd name="connsiteY8" fmla="*/ 275772 h 1117600"/>
                <a:gd name="connsiteX9" fmla="*/ 145143 w 696686"/>
                <a:gd name="connsiteY9" fmla="*/ 1030515 h 1117600"/>
                <a:gd name="connsiteX10" fmla="*/ 14515 w 696686"/>
                <a:gd name="connsiteY10" fmla="*/ 667658 h 1117600"/>
                <a:gd name="connsiteX11" fmla="*/ 87086 w 696686"/>
                <a:gd name="connsiteY11" fmla="*/ 1117600 h 1117600"/>
                <a:gd name="connsiteX12" fmla="*/ 566058 w 696686"/>
                <a:gd name="connsiteY12" fmla="*/ 1074058 h 1117600"/>
                <a:gd name="connsiteX13" fmla="*/ 682172 w 696686"/>
                <a:gd name="connsiteY13" fmla="*/ 754743 h 1117600"/>
                <a:gd name="connsiteX14" fmla="*/ 493486 w 696686"/>
                <a:gd name="connsiteY14" fmla="*/ 1016000 h 1117600"/>
                <a:gd name="connsiteX15" fmla="*/ 464458 w 696686"/>
                <a:gd name="connsiteY15" fmla="*/ 9144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686" h="1117600">
                  <a:moveTo>
                    <a:pt x="464458" y="914400"/>
                  </a:moveTo>
                  <a:lnTo>
                    <a:pt x="464458" y="914400"/>
                  </a:lnTo>
                  <a:lnTo>
                    <a:pt x="696686" y="0"/>
                  </a:lnTo>
                  <a:lnTo>
                    <a:pt x="348343" y="986972"/>
                  </a:lnTo>
                  <a:lnTo>
                    <a:pt x="377372" y="29029"/>
                  </a:lnTo>
                  <a:lnTo>
                    <a:pt x="275772" y="1001486"/>
                  </a:lnTo>
                  <a:lnTo>
                    <a:pt x="188686" y="87086"/>
                  </a:lnTo>
                  <a:lnTo>
                    <a:pt x="217715" y="1045029"/>
                  </a:lnTo>
                  <a:lnTo>
                    <a:pt x="0" y="275772"/>
                  </a:lnTo>
                  <a:lnTo>
                    <a:pt x="145143" y="1030515"/>
                  </a:lnTo>
                  <a:lnTo>
                    <a:pt x="14515" y="667658"/>
                  </a:lnTo>
                  <a:lnTo>
                    <a:pt x="87086" y="1117600"/>
                  </a:lnTo>
                  <a:lnTo>
                    <a:pt x="566058" y="1074058"/>
                  </a:lnTo>
                  <a:lnTo>
                    <a:pt x="682172" y="754743"/>
                  </a:lnTo>
                  <a:lnTo>
                    <a:pt x="493486" y="1016000"/>
                  </a:lnTo>
                  <a:lnTo>
                    <a:pt x="464458" y="91440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3563888" y="2924944"/>
              <a:ext cx="346653" cy="206467"/>
            </a:xfrm>
            <a:custGeom>
              <a:avLst/>
              <a:gdLst>
                <a:gd name="connsiteX0" fmla="*/ 464458 w 696686"/>
                <a:gd name="connsiteY0" fmla="*/ 914400 h 1117600"/>
                <a:gd name="connsiteX1" fmla="*/ 464458 w 696686"/>
                <a:gd name="connsiteY1" fmla="*/ 914400 h 1117600"/>
                <a:gd name="connsiteX2" fmla="*/ 696686 w 696686"/>
                <a:gd name="connsiteY2" fmla="*/ 0 h 1117600"/>
                <a:gd name="connsiteX3" fmla="*/ 348343 w 696686"/>
                <a:gd name="connsiteY3" fmla="*/ 986972 h 1117600"/>
                <a:gd name="connsiteX4" fmla="*/ 377372 w 696686"/>
                <a:gd name="connsiteY4" fmla="*/ 29029 h 1117600"/>
                <a:gd name="connsiteX5" fmla="*/ 275772 w 696686"/>
                <a:gd name="connsiteY5" fmla="*/ 1001486 h 1117600"/>
                <a:gd name="connsiteX6" fmla="*/ 188686 w 696686"/>
                <a:gd name="connsiteY6" fmla="*/ 87086 h 1117600"/>
                <a:gd name="connsiteX7" fmla="*/ 217715 w 696686"/>
                <a:gd name="connsiteY7" fmla="*/ 1045029 h 1117600"/>
                <a:gd name="connsiteX8" fmla="*/ 0 w 696686"/>
                <a:gd name="connsiteY8" fmla="*/ 275772 h 1117600"/>
                <a:gd name="connsiteX9" fmla="*/ 145143 w 696686"/>
                <a:gd name="connsiteY9" fmla="*/ 1030515 h 1117600"/>
                <a:gd name="connsiteX10" fmla="*/ 14515 w 696686"/>
                <a:gd name="connsiteY10" fmla="*/ 667658 h 1117600"/>
                <a:gd name="connsiteX11" fmla="*/ 87086 w 696686"/>
                <a:gd name="connsiteY11" fmla="*/ 1117600 h 1117600"/>
                <a:gd name="connsiteX12" fmla="*/ 566058 w 696686"/>
                <a:gd name="connsiteY12" fmla="*/ 1074058 h 1117600"/>
                <a:gd name="connsiteX13" fmla="*/ 682172 w 696686"/>
                <a:gd name="connsiteY13" fmla="*/ 754743 h 1117600"/>
                <a:gd name="connsiteX14" fmla="*/ 493486 w 696686"/>
                <a:gd name="connsiteY14" fmla="*/ 1016000 h 1117600"/>
                <a:gd name="connsiteX15" fmla="*/ 464458 w 696686"/>
                <a:gd name="connsiteY15" fmla="*/ 9144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686" h="1117600">
                  <a:moveTo>
                    <a:pt x="464458" y="914400"/>
                  </a:moveTo>
                  <a:lnTo>
                    <a:pt x="464458" y="914400"/>
                  </a:lnTo>
                  <a:lnTo>
                    <a:pt x="696686" y="0"/>
                  </a:lnTo>
                  <a:lnTo>
                    <a:pt x="348343" y="986972"/>
                  </a:lnTo>
                  <a:lnTo>
                    <a:pt x="377372" y="29029"/>
                  </a:lnTo>
                  <a:lnTo>
                    <a:pt x="275772" y="1001486"/>
                  </a:lnTo>
                  <a:lnTo>
                    <a:pt x="188686" y="87086"/>
                  </a:lnTo>
                  <a:lnTo>
                    <a:pt x="217715" y="1045029"/>
                  </a:lnTo>
                  <a:lnTo>
                    <a:pt x="0" y="275772"/>
                  </a:lnTo>
                  <a:lnTo>
                    <a:pt x="145143" y="1030515"/>
                  </a:lnTo>
                  <a:lnTo>
                    <a:pt x="14515" y="667658"/>
                  </a:lnTo>
                  <a:lnTo>
                    <a:pt x="87086" y="1117600"/>
                  </a:lnTo>
                  <a:lnTo>
                    <a:pt x="566058" y="1074058"/>
                  </a:lnTo>
                  <a:lnTo>
                    <a:pt x="682172" y="754743"/>
                  </a:lnTo>
                  <a:lnTo>
                    <a:pt x="493486" y="1016000"/>
                  </a:lnTo>
                  <a:lnTo>
                    <a:pt x="464458" y="91440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3923928" y="3068960"/>
              <a:ext cx="274645" cy="278475"/>
            </a:xfrm>
            <a:custGeom>
              <a:avLst/>
              <a:gdLst>
                <a:gd name="connsiteX0" fmla="*/ 464458 w 696686"/>
                <a:gd name="connsiteY0" fmla="*/ 914400 h 1117600"/>
                <a:gd name="connsiteX1" fmla="*/ 464458 w 696686"/>
                <a:gd name="connsiteY1" fmla="*/ 914400 h 1117600"/>
                <a:gd name="connsiteX2" fmla="*/ 696686 w 696686"/>
                <a:gd name="connsiteY2" fmla="*/ 0 h 1117600"/>
                <a:gd name="connsiteX3" fmla="*/ 348343 w 696686"/>
                <a:gd name="connsiteY3" fmla="*/ 986972 h 1117600"/>
                <a:gd name="connsiteX4" fmla="*/ 377372 w 696686"/>
                <a:gd name="connsiteY4" fmla="*/ 29029 h 1117600"/>
                <a:gd name="connsiteX5" fmla="*/ 275772 w 696686"/>
                <a:gd name="connsiteY5" fmla="*/ 1001486 h 1117600"/>
                <a:gd name="connsiteX6" fmla="*/ 188686 w 696686"/>
                <a:gd name="connsiteY6" fmla="*/ 87086 h 1117600"/>
                <a:gd name="connsiteX7" fmla="*/ 217715 w 696686"/>
                <a:gd name="connsiteY7" fmla="*/ 1045029 h 1117600"/>
                <a:gd name="connsiteX8" fmla="*/ 0 w 696686"/>
                <a:gd name="connsiteY8" fmla="*/ 275772 h 1117600"/>
                <a:gd name="connsiteX9" fmla="*/ 145143 w 696686"/>
                <a:gd name="connsiteY9" fmla="*/ 1030515 h 1117600"/>
                <a:gd name="connsiteX10" fmla="*/ 14515 w 696686"/>
                <a:gd name="connsiteY10" fmla="*/ 667658 h 1117600"/>
                <a:gd name="connsiteX11" fmla="*/ 87086 w 696686"/>
                <a:gd name="connsiteY11" fmla="*/ 1117600 h 1117600"/>
                <a:gd name="connsiteX12" fmla="*/ 566058 w 696686"/>
                <a:gd name="connsiteY12" fmla="*/ 1074058 h 1117600"/>
                <a:gd name="connsiteX13" fmla="*/ 682172 w 696686"/>
                <a:gd name="connsiteY13" fmla="*/ 754743 h 1117600"/>
                <a:gd name="connsiteX14" fmla="*/ 493486 w 696686"/>
                <a:gd name="connsiteY14" fmla="*/ 1016000 h 1117600"/>
                <a:gd name="connsiteX15" fmla="*/ 464458 w 696686"/>
                <a:gd name="connsiteY15" fmla="*/ 9144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686" h="1117600">
                  <a:moveTo>
                    <a:pt x="464458" y="914400"/>
                  </a:moveTo>
                  <a:lnTo>
                    <a:pt x="464458" y="914400"/>
                  </a:lnTo>
                  <a:lnTo>
                    <a:pt x="696686" y="0"/>
                  </a:lnTo>
                  <a:lnTo>
                    <a:pt x="348343" y="986972"/>
                  </a:lnTo>
                  <a:lnTo>
                    <a:pt x="377372" y="29029"/>
                  </a:lnTo>
                  <a:lnTo>
                    <a:pt x="275772" y="1001486"/>
                  </a:lnTo>
                  <a:lnTo>
                    <a:pt x="188686" y="87086"/>
                  </a:lnTo>
                  <a:lnTo>
                    <a:pt x="217715" y="1045029"/>
                  </a:lnTo>
                  <a:lnTo>
                    <a:pt x="0" y="275772"/>
                  </a:lnTo>
                  <a:lnTo>
                    <a:pt x="145143" y="1030515"/>
                  </a:lnTo>
                  <a:lnTo>
                    <a:pt x="14515" y="667658"/>
                  </a:lnTo>
                  <a:lnTo>
                    <a:pt x="87086" y="1117600"/>
                  </a:lnTo>
                  <a:lnTo>
                    <a:pt x="566058" y="1074058"/>
                  </a:lnTo>
                  <a:lnTo>
                    <a:pt x="682172" y="754743"/>
                  </a:lnTo>
                  <a:lnTo>
                    <a:pt x="493486" y="1016000"/>
                  </a:lnTo>
                  <a:lnTo>
                    <a:pt x="464458" y="91440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3419872" y="2780928"/>
              <a:ext cx="216024" cy="422491"/>
            </a:xfrm>
            <a:custGeom>
              <a:avLst/>
              <a:gdLst>
                <a:gd name="connsiteX0" fmla="*/ 464458 w 696686"/>
                <a:gd name="connsiteY0" fmla="*/ 914400 h 1117600"/>
                <a:gd name="connsiteX1" fmla="*/ 464458 w 696686"/>
                <a:gd name="connsiteY1" fmla="*/ 914400 h 1117600"/>
                <a:gd name="connsiteX2" fmla="*/ 696686 w 696686"/>
                <a:gd name="connsiteY2" fmla="*/ 0 h 1117600"/>
                <a:gd name="connsiteX3" fmla="*/ 348343 w 696686"/>
                <a:gd name="connsiteY3" fmla="*/ 986972 h 1117600"/>
                <a:gd name="connsiteX4" fmla="*/ 377372 w 696686"/>
                <a:gd name="connsiteY4" fmla="*/ 29029 h 1117600"/>
                <a:gd name="connsiteX5" fmla="*/ 275772 w 696686"/>
                <a:gd name="connsiteY5" fmla="*/ 1001486 h 1117600"/>
                <a:gd name="connsiteX6" fmla="*/ 188686 w 696686"/>
                <a:gd name="connsiteY6" fmla="*/ 87086 h 1117600"/>
                <a:gd name="connsiteX7" fmla="*/ 217715 w 696686"/>
                <a:gd name="connsiteY7" fmla="*/ 1045029 h 1117600"/>
                <a:gd name="connsiteX8" fmla="*/ 0 w 696686"/>
                <a:gd name="connsiteY8" fmla="*/ 275772 h 1117600"/>
                <a:gd name="connsiteX9" fmla="*/ 145143 w 696686"/>
                <a:gd name="connsiteY9" fmla="*/ 1030515 h 1117600"/>
                <a:gd name="connsiteX10" fmla="*/ 14515 w 696686"/>
                <a:gd name="connsiteY10" fmla="*/ 667658 h 1117600"/>
                <a:gd name="connsiteX11" fmla="*/ 87086 w 696686"/>
                <a:gd name="connsiteY11" fmla="*/ 1117600 h 1117600"/>
                <a:gd name="connsiteX12" fmla="*/ 566058 w 696686"/>
                <a:gd name="connsiteY12" fmla="*/ 1074058 h 1117600"/>
                <a:gd name="connsiteX13" fmla="*/ 682172 w 696686"/>
                <a:gd name="connsiteY13" fmla="*/ 754743 h 1117600"/>
                <a:gd name="connsiteX14" fmla="*/ 493486 w 696686"/>
                <a:gd name="connsiteY14" fmla="*/ 1016000 h 1117600"/>
                <a:gd name="connsiteX15" fmla="*/ 464458 w 696686"/>
                <a:gd name="connsiteY15" fmla="*/ 9144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686" h="1117600">
                  <a:moveTo>
                    <a:pt x="464458" y="914400"/>
                  </a:moveTo>
                  <a:lnTo>
                    <a:pt x="464458" y="914400"/>
                  </a:lnTo>
                  <a:lnTo>
                    <a:pt x="696686" y="0"/>
                  </a:lnTo>
                  <a:lnTo>
                    <a:pt x="348343" y="986972"/>
                  </a:lnTo>
                  <a:lnTo>
                    <a:pt x="377372" y="29029"/>
                  </a:lnTo>
                  <a:lnTo>
                    <a:pt x="275772" y="1001486"/>
                  </a:lnTo>
                  <a:lnTo>
                    <a:pt x="188686" y="87086"/>
                  </a:lnTo>
                  <a:lnTo>
                    <a:pt x="217715" y="1045029"/>
                  </a:lnTo>
                  <a:lnTo>
                    <a:pt x="0" y="275772"/>
                  </a:lnTo>
                  <a:lnTo>
                    <a:pt x="145143" y="1030515"/>
                  </a:lnTo>
                  <a:lnTo>
                    <a:pt x="14515" y="667658"/>
                  </a:lnTo>
                  <a:lnTo>
                    <a:pt x="87086" y="1117600"/>
                  </a:lnTo>
                  <a:lnTo>
                    <a:pt x="566058" y="1074058"/>
                  </a:lnTo>
                  <a:lnTo>
                    <a:pt x="682172" y="754743"/>
                  </a:lnTo>
                  <a:lnTo>
                    <a:pt x="493486" y="1016000"/>
                  </a:lnTo>
                  <a:lnTo>
                    <a:pt x="464458" y="91440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4427984" y="2996952"/>
              <a:ext cx="274645" cy="422491"/>
            </a:xfrm>
            <a:custGeom>
              <a:avLst/>
              <a:gdLst>
                <a:gd name="connsiteX0" fmla="*/ 464458 w 696686"/>
                <a:gd name="connsiteY0" fmla="*/ 914400 h 1117600"/>
                <a:gd name="connsiteX1" fmla="*/ 464458 w 696686"/>
                <a:gd name="connsiteY1" fmla="*/ 914400 h 1117600"/>
                <a:gd name="connsiteX2" fmla="*/ 696686 w 696686"/>
                <a:gd name="connsiteY2" fmla="*/ 0 h 1117600"/>
                <a:gd name="connsiteX3" fmla="*/ 348343 w 696686"/>
                <a:gd name="connsiteY3" fmla="*/ 986972 h 1117600"/>
                <a:gd name="connsiteX4" fmla="*/ 377372 w 696686"/>
                <a:gd name="connsiteY4" fmla="*/ 29029 h 1117600"/>
                <a:gd name="connsiteX5" fmla="*/ 275772 w 696686"/>
                <a:gd name="connsiteY5" fmla="*/ 1001486 h 1117600"/>
                <a:gd name="connsiteX6" fmla="*/ 188686 w 696686"/>
                <a:gd name="connsiteY6" fmla="*/ 87086 h 1117600"/>
                <a:gd name="connsiteX7" fmla="*/ 217715 w 696686"/>
                <a:gd name="connsiteY7" fmla="*/ 1045029 h 1117600"/>
                <a:gd name="connsiteX8" fmla="*/ 0 w 696686"/>
                <a:gd name="connsiteY8" fmla="*/ 275772 h 1117600"/>
                <a:gd name="connsiteX9" fmla="*/ 145143 w 696686"/>
                <a:gd name="connsiteY9" fmla="*/ 1030515 h 1117600"/>
                <a:gd name="connsiteX10" fmla="*/ 14515 w 696686"/>
                <a:gd name="connsiteY10" fmla="*/ 667658 h 1117600"/>
                <a:gd name="connsiteX11" fmla="*/ 87086 w 696686"/>
                <a:gd name="connsiteY11" fmla="*/ 1117600 h 1117600"/>
                <a:gd name="connsiteX12" fmla="*/ 566058 w 696686"/>
                <a:gd name="connsiteY12" fmla="*/ 1074058 h 1117600"/>
                <a:gd name="connsiteX13" fmla="*/ 682172 w 696686"/>
                <a:gd name="connsiteY13" fmla="*/ 754743 h 1117600"/>
                <a:gd name="connsiteX14" fmla="*/ 493486 w 696686"/>
                <a:gd name="connsiteY14" fmla="*/ 1016000 h 1117600"/>
                <a:gd name="connsiteX15" fmla="*/ 464458 w 696686"/>
                <a:gd name="connsiteY15" fmla="*/ 9144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686" h="1117600">
                  <a:moveTo>
                    <a:pt x="464458" y="914400"/>
                  </a:moveTo>
                  <a:lnTo>
                    <a:pt x="464458" y="914400"/>
                  </a:lnTo>
                  <a:lnTo>
                    <a:pt x="696686" y="0"/>
                  </a:lnTo>
                  <a:lnTo>
                    <a:pt x="348343" y="986972"/>
                  </a:lnTo>
                  <a:lnTo>
                    <a:pt x="377372" y="29029"/>
                  </a:lnTo>
                  <a:lnTo>
                    <a:pt x="275772" y="1001486"/>
                  </a:lnTo>
                  <a:lnTo>
                    <a:pt x="188686" y="87086"/>
                  </a:lnTo>
                  <a:lnTo>
                    <a:pt x="217715" y="1045029"/>
                  </a:lnTo>
                  <a:lnTo>
                    <a:pt x="0" y="275772"/>
                  </a:lnTo>
                  <a:lnTo>
                    <a:pt x="145143" y="1030515"/>
                  </a:lnTo>
                  <a:lnTo>
                    <a:pt x="14515" y="667658"/>
                  </a:lnTo>
                  <a:lnTo>
                    <a:pt x="87086" y="1117600"/>
                  </a:lnTo>
                  <a:lnTo>
                    <a:pt x="566058" y="1074058"/>
                  </a:lnTo>
                  <a:lnTo>
                    <a:pt x="682172" y="754743"/>
                  </a:lnTo>
                  <a:lnTo>
                    <a:pt x="493486" y="1016000"/>
                  </a:lnTo>
                  <a:lnTo>
                    <a:pt x="464458" y="91440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4788024" y="2852936"/>
              <a:ext cx="288032" cy="206467"/>
            </a:xfrm>
            <a:custGeom>
              <a:avLst/>
              <a:gdLst>
                <a:gd name="connsiteX0" fmla="*/ 464458 w 696686"/>
                <a:gd name="connsiteY0" fmla="*/ 914400 h 1117600"/>
                <a:gd name="connsiteX1" fmla="*/ 464458 w 696686"/>
                <a:gd name="connsiteY1" fmla="*/ 914400 h 1117600"/>
                <a:gd name="connsiteX2" fmla="*/ 696686 w 696686"/>
                <a:gd name="connsiteY2" fmla="*/ 0 h 1117600"/>
                <a:gd name="connsiteX3" fmla="*/ 348343 w 696686"/>
                <a:gd name="connsiteY3" fmla="*/ 986972 h 1117600"/>
                <a:gd name="connsiteX4" fmla="*/ 377372 w 696686"/>
                <a:gd name="connsiteY4" fmla="*/ 29029 h 1117600"/>
                <a:gd name="connsiteX5" fmla="*/ 275772 w 696686"/>
                <a:gd name="connsiteY5" fmla="*/ 1001486 h 1117600"/>
                <a:gd name="connsiteX6" fmla="*/ 188686 w 696686"/>
                <a:gd name="connsiteY6" fmla="*/ 87086 h 1117600"/>
                <a:gd name="connsiteX7" fmla="*/ 217715 w 696686"/>
                <a:gd name="connsiteY7" fmla="*/ 1045029 h 1117600"/>
                <a:gd name="connsiteX8" fmla="*/ 0 w 696686"/>
                <a:gd name="connsiteY8" fmla="*/ 275772 h 1117600"/>
                <a:gd name="connsiteX9" fmla="*/ 145143 w 696686"/>
                <a:gd name="connsiteY9" fmla="*/ 1030515 h 1117600"/>
                <a:gd name="connsiteX10" fmla="*/ 14515 w 696686"/>
                <a:gd name="connsiteY10" fmla="*/ 667658 h 1117600"/>
                <a:gd name="connsiteX11" fmla="*/ 87086 w 696686"/>
                <a:gd name="connsiteY11" fmla="*/ 1117600 h 1117600"/>
                <a:gd name="connsiteX12" fmla="*/ 566058 w 696686"/>
                <a:gd name="connsiteY12" fmla="*/ 1074058 h 1117600"/>
                <a:gd name="connsiteX13" fmla="*/ 682172 w 696686"/>
                <a:gd name="connsiteY13" fmla="*/ 754743 h 1117600"/>
                <a:gd name="connsiteX14" fmla="*/ 493486 w 696686"/>
                <a:gd name="connsiteY14" fmla="*/ 1016000 h 1117600"/>
                <a:gd name="connsiteX15" fmla="*/ 464458 w 696686"/>
                <a:gd name="connsiteY15" fmla="*/ 9144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686" h="1117600">
                  <a:moveTo>
                    <a:pt x="464458" y="914400"/>
                  </a:moveTo>
                  <a:lnTo>
                    <a:pt x="464458" y="914400"/>
                  </a:lnTo>
                  <a:lnTo>
                    <a:pt x="696686" y="0"/>
                  </a:lnTo>
                  <a:lnTo>
                    <a:pt x="348343" y="986972"/>
                  </a:lnTo>
                  <a:lnTo>
                    <a:pt x="377372" y="29029"/>
                  </a:lnTo>
                  <a:lnTo>
                    <a:pt x="275772" y="1001486"/>
                  </a:lnTo>
                  <a:lnTo>
                    <a:pt x="188686" y="87086"/>
                  </a:lnTo>
                  <a:lnTo>
                    <a:pt x="217715" y="1045029"/>
                  </a:lnTo>
                  <a:lnTo>
                    <a:pt x="0" y="275772"/>
                  </a:lnTo>
                  <a:lnTo>
                    <a:pt x="145143" y="1030515"/>
                  </a:lnTo>
                  <a:lnTo>
                    <a:pt x="14515" y="667658"/>
                  </a:lnTo>
                  <a:lnTo>
                    <a:pt x="87086" y="1117600"/>
                  </a:lnTo>
                  <a:lnTo>
                    <a:pt x="566058" y="1074058"/>
                  </a:lnTo>
                  <a:lnTo>
                    <a:pt x="682172" y="754743"/>
                  </a:lnTo>
                  <a:lnTo>
                    <a:pt x="493486" y="1016000"/>
                  </a:lnTo>
                  <a:lnTo>
                    <a:pt x="464458" y="91440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5004048" y="2996952"/>
              <a:ext cx="274645" cy="422491"/>
            </a:xfrm>
            <a:custGeom>
              <a:avLst/>
              <a:gdLst>
                <a:gd name="connsiteX0" fmla="*/ 464458 w 696686"/>
                <a:gd name="connsiteY0" fmla="*/ 914400 h 1117600"/>
                <a:gd name="connsiteX1" fmla="*/ 464458 w 696686"/>
                <a:gd name="connsiteY1" fmla="*/ 914400 h 1117600"/>
                <a:gd name="connsiteX2" fmla="*/ 696686 w 696686"/>
                <a:gd name="connsiteY2" fmla="*/ 0 h 1117600"/>
                <a:gd name="connsiteX3" fmla="*/ 348343 w 696686"/>
                <a:gd name="connsiteY3" fmla="*/ 986972 h 1117600"/>
                <a:gd name="connsiteX4" fmla="*/ 377372 w 696686"/>
                <a:gd name="connsiteY4" fmla="*/ 29029 h 1117600"/>
                <a:gd name="connsiteX5" fmla="*/ 275772 w 696686"/>
                <a:gd name="connsiteY5" fmla="*/ 1001486 h 1117600"/>
                <a:gd name="connsiteX6" fmla="*/ 188686 w 696686"/>
                <a:gd name="connsiteY6" fmla="*/ 87086 h 1117600"/>
                <a:gd name="connsiteX7" fmla="*/ 217715 w 696686"/>
                <a:gd name="connsiteY7" fmla="*/ 1045029 h 1117600"/>
                <a:gd name="connsiteX8" fmla="*/ 0 w 696686"/>
                <a:gd name="connsiteY8" fmla="*/ 275772 h 1117600"/>
                <a:gd name="connsiteX9" fmla="*/ 145143 w 696686"/>
                <a:gd name="connsiteY9" fmla="*/ 1030515 h 1117600"/>
                <a:gd name="connsiteX10" fmla="*/ 14515 w 696686"/>
                <a:gd name="connsiteY10" fmla="*/ 667658 h 1117600"/>
                <a:gd name="connsiteX11" fmla="*/ 87086 w 696686"/>
                <a:gd name="connsiteY11" fmla="*/ 1117600 h 1117600"/>
                <a:gd name="connsiteX12" fmla="*/ 566058 w 696686"/>
                <a:gd name="connsiteY12" fmla="*/ 1074058 h 1117600"/>
                <a:gd name="connsiteX13" fmla="*/ 682172 w 696686"/>
                <a:gd name="connsiteY13" fmla="*/ 754743 h 1117600"/>
                <a:gd name="connsiteX14" fmla="*/ 493486 w 696686"/>
                <a:gd name="connsiteY14" fmla="*/ 1016000 h 1117600"/>
                <a:gd name="connsiteX15" fmla="*/ 464458 w 696686"/>
                <a:gd name="connsiteY15" fmla="*/ 9144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686" h="1117600">
                  <a:moveTo>
                    <a:pt x="464458" y="914400"/>
                  </a:moveTo>
                  <a:lnTo>
                    <a:pt x="464458" y="914400"/>
                  </a:lnTo>
                  <a:lnTo>
                    <a:pt x="696686" y="0"/>
                  </a:lnTo>
                  <a:lnTo>
                    <a:pt x="348343" y="986972"/>
                  </a:lnTo>
                  <a:lnTo>
                    <a:pt x="377372" y="29029"/>
                  </a:lnTo>
                  <a:lnTo>
                    <a:pt x="275772" y="1001486"/>
                  </a:lnTo>
                  <a:lnTo>
                    <a:pt x="188686" y="87086"/>
                  </a:lnTo>
                  <a:lnTo>
                    <a:pt x="217715" y="1045029"/>
                  </a:lnTo>
                  <a:lnTo>
                    <a:pt x="0" y="275772"/>
                  </a:lnTo>
                  <a:lnTo>
                    <a:pt x="145143" y="1030515"/>
                  </a:lnTo>
                  <a:lnTo>
                    <a:pt x="14515" y="667658"/>
                  </a:lnTo>
                  <a:lnTo>
                    <a:pt x="87086" y="1117600"/>
                  </a:lnTo>
                  <a:lnTo>
                    <a:pt x="566058" y="1074058"/>
                  </a:lnTo>
                  <a:lnTo>
                    <a:pt x="682172" y="754743"/>
                  </a:lnTo>
                  <a:lnTo>
                    <a:pt x="493486" y="1016000"/>
                  </a:lnTo>
                  <a:lnTo>
                    <a:pt x="464458" y="91440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4716016" y="3212976"/>
              <a:ext cx="427045" cy="422491"/>
            </a:xfrm>
            <a:custGeom>
              <a:avLst/>
              <a:gdLst>
                <a:gd name="connsiteX0" fmla="*/ 464458 w 696686"/>
                <a:gd name="connsiteY0" fmla="*/ 914400 h 1117600"/>
                <a:gd name="connsiteX1" fmla="*/ 464458 w 696686"/>
                <a:gd name="connsiteY1" fmla="*/ 914400 h 1117600"/>
                <a:gd name="connsiteX2" fmla="*/ 696686 w 696686"/>
                <a:gd name="connsiteY2" fmla="*/ 0 h 1117600"/>
                <a:gd name="connsiteX3" fmla="*/ 348343 w 696686"/>
                <a:gd name="connsiteY3" fmla="*/ 986972 h 1117600"/>
                <a:gd name="connsiteX4" fmla="*/ 377372 w 696686"/>
                <a:gd name="connsiteY4" fmla="*/ 29029 h 1117600"/>
                <a:gd name="connsiteX5" fmla="*/ 275772 w 696686"/>
                <a:gd name="connsiteY5" fmla="*/ 1001486 h 1117600"/>
                <a:gd name="connsiteX6" fmla="*/ 188686 w 696686"/>
                <a:gd name="connsiteY6" fmla="*/ 87086 h 1117600"/>
                <a:gd name="connsiteX7" fmla="*/ 217715 w 696686"/>
                <a:gd name="connsiteY7" fmla="*/ 1045029 h 1117600"/>
                <a:gd name="connsiteX8" fmla="*/ 0 w 696686"/>
                <a:gd name="connsiteY8" fmla="*/ 275772 h 1117600"/>
                <a:gd name="connsiteX9" fmla="*/ 145143 w 696686"/>
                <a:gd name="connsiteY9" fmla="*/ 1030515 h 1117600"/>
                <a:gd name="connsiteX10" fmla="*/ 14515 w 696686"/>
                <a:gd name="connsiteY10" fmla="*/ 667658 h 1117600"/>
                <a:gd name="connsiteX11" fmla="*/ 87086 w 696686"/>
                <a:gd name="connsiteY11" fmla="*/ 1117600 h 1117600"/>
                <a:gd name="connsiteX12" fmla="*/ 566058 w 696686"/>
                <a:gd name="connsiteY12" fmla="*/ 1074058 h 1117600"/>
                <a:gd name="connsiteX13" fmla="*/ 682172 w 696686"/>
                <a:gd name="connsiteY13" fmla="*/ 754743 h 1117600"/>
                <a:gd name="connsiteX14" fmla="*/ 493486 w 696686"/>
                <a:gd name="connsiteY14" fmla="*/ 1016000 h 1117600"/>
                <a:gd name="connsiteX15" fmla="*/ 464458 w 696686"/>
                <a:gd name="connsiteY15" fmla="*/ 9144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686" h="1117600">
                  <a:moveTo>
                    <a:pt x="464458" y="914400"/>
                  </a:moveTo>
                  <a:lnTo>
                    <a:pt x="464458" y="914400"/>
                  </a:lnTo>
                  <a:lnTo>
                    <a:pt x="696686" y="0"/>
                  </a:lnTo>
                  <a:lnTo>
                    <a:pt x="348343" y="986972"/>
                  </a:lnTo>
                  <a:lnTo>
                    <a:pt x="377372" y="29029"/>
                  </a:lnTo>
                  <a:lnTo>
                    <a:pt x="275772" y="1001486"/>
                  </a:lnTo>
                  <a:lnTo>
                    <a:pt x="188686" y="87086"/>
                  </a:lnTo>
                  <a:lnTo>
                    <a:pt x="217715" y="1045029"/>
                  </a:lnTo>
                  <a:lnTo>
                    <a:pt x="0" y="275772"/>
                  </a:lnTo>
                  <a:lnTo>
                    <a:pt x="145143" y="1030515"/>
                  </a:lnTo>
                  <a:lnTo>
                    <a:pt x="14515" y="667658"/>
                  </a:lnTo>
                  <a:lnTo>
                    <a:pt x="87086" y="1117600"/>
                  </a:lnTo>
                  <a:lnTo>
                    <a:pt x="566058" y="1074058"/>
                  </a:lnTo>
                  <a:lnTo>
                    <a:pt x="682172" y="754743"/>
                  </a:lnTo>
                  <a:lnTo>
                    <a:pt x="493486" y="1016000"/>
                  </a:lnTo>
                  <a:lnTo>
                    <a:pt x="464458" y="91440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31"/>
            <p:cNvGrpSpPr/>
            <p:nvPr/>
          </p:nvGrpSpPr>
          <p:grpSpPr>
            <a:xfrm>
              <a:off x="1331640" y="3212976"/>
              <a:ext cx="576064" cy="1014309"/>
              <a:chOff x="4860032" y="4437112"/>
              <a:chExt cx="576064" cy="1014309"/>
            </a:xfrm>
          </p:grpSpPr>
          <p:sp>
            <p:nvSpPr>
              <p:cNvPr id="36" name="Forme libre 35"/>
              <p:cNvSpPr/>
              <p:nvPr/>
            </p:nvSpPr>
            <p:spPr>
              <a:xfrm>
                <a:off x="5004048" y="4797152"/>
                <a:ext cx="432048" cy="654269"/>
              </a:xfrm>
              <a:custGeom>
                <a:avLst/>
                <a:gdLst>
                  <a:gd name="connsiteX0" fmla="*/ 72572 w 508000"/>
                  <a:gd name="connsiteY0" fmla="*/ 72571 h 798285"/>
                  <a:gd name="connsiteX1" fmla="*/ 72572 w 508000"/>
                  <a:gd name="connsiteY1" fmla="*/ 72571 h 798285"/>
                  <a:gd name="connsiteX2" fmla="*/ 101600 w 508000"/>
                  <a:gd name="connsiteY2" fmla="*/ 435428 h 798285"/>
                  <a:gd name="connsiteX3" fmla="*/ 0 w 508000"/>
                  <a:gd name="connsiteY3" fmla="*/ 653142 h 798285"/>
                  <a:gd name="connsiteX4" fmla="*/ 43543 w 508000"/>
                  <a:gd name="connsiteY4" fmla="*/ 696685 h 798285"/>
                  <a:gd name="connsiteX5" fmla="*/ 43543 w 508000"/>
                  <a:gd name="connsiteY5" fmla="*/ 696685 h 798285"/>
                  <a:gd name="connsiteX6" fmla="*/ 29029 w 508000"/>
                  <a:gd name="connsiteY6" fmla="*/ 798285 h 798285"/>
                  <a:gd name="connsiteX7" fmla="*/ 145143 w 508000"/>
                  <a:gd name="connsiteY7" fmla="*/ 653142 h 798285"/>
                  <a:gd name="connsiteX8" fmla="*/ 145143 w 508000"/>
                  <a:gd name="connsiteY8" fmla="*/ 653142 h 798285"/>
                  <a:gd name="connsiteX9" fmla="*/ 246743 w 508000"/>
                  <a:gd name="connsiteY9" fmla="*/ 725714 h 798285"/>
                  <a:gd name="connsiteX10" fmla="*/ 246743 w 508000"/>
                  <a:gd name="connsiteY10" fmla="*/ 725714 h 798285"/>
                  <a:gd name="connsiteX11" fmla="*/ 377372 w 508000"/>
                  <a:gd name="connsiteY11" fmla="*/ 725714 h 798285"/>
                  <a:gd name="connsiteX12" fmla="*/ 377372 w 508000"/>
                  <a:gd name="connsiteY12" fmla="*/ 725714 h 798285"/>
                  <a:gd name="connsiteX13" fmla="*/ 508000 w 508000"/>
                  <a:gd name="connsiteY13" fmla="*/ 754742 h 798285"/>
                  <a:gd name="connsiteX14" fmla="*/ 449943 w 508000"/>
                  <a:gd name="connsiteY14" fmla="*/ 667657 h 798285"/>
                  <a:gd name="connsiteX15" fmla="*/ 333829 w 508000"/>
                  <a:gd name="connsiteY15" fmla="*/ 595085 h 798285"/>
                  <a:gd name="connsiteX16" fmla="*/ 246743 w 508000"/>
                  <a:gd name="connsiteY16" fmla="*/ 478971 h 798285"/>
                  <a:gd name="connsiteX17" fmla="*/ 203200 w 508000"/>
                  <a:gd name="connsiteY17" fmla="*/ 333828 h 798285"/>
                  <a:gd name="connsiteX18" fmla="*/ 232229 w 508000"/>
                  <a:gd name="connsiteY18" fmla="*/ 217714 h 798285"/>
                  <a:gd name="connsiteX19" fmla="*/ 232229 w 508000"/>
                  <a:gd name="connsiteY19" fmla="*/ 0 h 798285"/>
                  <a:gd name="connsiteX20" fmla="*/ 72572 w 508000"/>
                  <a:gd name="connsiteY20" fmla="*/ 72571 h 79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8000" h="798285">
                    <a:moveTo>
                      <a:pt x="72572" y="72571"/>
                    </a:moveTo>
                    <a:lnTo>
                      <a:pt x="72572" y="72571"/>
                    </a:lnTo>
                    <a:lnTo>
                      <a:pt x="101600" y="435428"/>
                    </a:lnTo>
                    <a:lnTo>
                      <a:pt x="0" y="653142"/>
                    </a:lnTo>
                    <a:lnTo>
                      <a:pt x="43543" y="696685"/>
                    </a:lnTo>
                    <a:lnTo>
                      <a:pt x="43543" y="696685"/>
                    </a:lnTo>
                    <a:lnTo>
                      <a:pt x="29029" y="798285"/>
                    </a:lnTo>
                    <a:lnTo>
                      <a:pt x="145143" y="653142"/>
                    </a:lnTo>
                    <a:lnTo>
                      <a:pt x="145143" y="653142"/>
                    </a:lnTo>
                    <a:lnTo>
                      <a:pt x="246743" y="725714"/>
                    </a:lnTo>
                    <a:lnTo>
                      <a:pt x="246743" y="725714"/>
                    </a:lnTo>
                    <a:lnTo>
                      <a:pt x="377372" y="725714"/>
                    </a:lnTo>
                    <a:lnTo>
                      <a:pt x="377372" y="725714"/>
                    </a:lnTo>
                    <a:lnTo>
                      <a:pt x="508000" y="754742"/>
                    </a:lnTo>
                    <a:lnTo>
                      <a:pt x="449943" y="667657"/>
                    </a:lnTo>
                    <a:lnTo>
                      <a:pt x="333829" y="595085"/>
                    </a:lnTo>
                    <a:lnTo>
                      <a:pt x="246743" y="478971"/>
                    </a:lnTo>
                    <a:lnTo>
                      <a:pt x="203200" y="333828"/>
                    </a:lnTo>
                    <a:lnTo>
                      <a:pt x="232229" y="217714"/>
                    </a:lnTo>
                    <a:lnTo>
                      <a:pt x="232229" y="0"/>
                    </a:lnTo>
                    <a:lnTo>
                      <a:pt x="72572" y="7257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Nuage 36"/>
              <p:cNvSpPr/>
              <p:nvPr/>
            </p:nvSpPr>
            <p:spPr>
              <a:xfrm>
                <a:off x="4860032" y="4437112"/>
                <a:ext cx="504056" cy="576064"/>
              </a:xfrm>
              <a:prstGeom prst="cloud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" name="Groupe 32"/>
            <p:cNvGrpSpPr/>
            <p:nvPr/>
          </p:nvGrpSpPr>
          <p:grpSpPr>
            <a:xfrm>
              <a:off x="1475656" y="2996952"/>
              <a:ext cx="576064" cy="1014309"/>
              <a:chOff x="4860032" y="4437112"/>
              <a:chExt cx="576064" cy="1014309"/>
            </a:xfrm>
          </p:grpSpPr>
          <p:sp>
            <p:nvSpPr>
              <p:cNvPr id="34" name="Forme libre 33"/>
              <p:cNvSpPr/>
              <p:nvPr/>
            </p:nvSpPr>
            <p:spPr>
              <a:xfrm>
                <a:off x="5004048" y="4797152"/>
                <a:ext cx="432048" cy="654269"/>
              </a:xfrm>
              <a:custGeom>
                <a:avLst/>
                <a:gdLst>
                  <a:gd name="connsiteX0" fmla="*/ 72572 w 508000"/>
                  <a:gd name="connsiteY0" fmla="*/ 72571 h 798285"/>
                  <a:gd name="connsiteX1" fmla="*/ 72572 w 508000"/>
                  <a:gd name="connsiteY1" fmla="*/ 72571 h 798285"/>
                  <a:gd name="connsiteX2" fmla="*/ 101600 w 508000"/>
                  <a:gd name="connsiteY2" fmla="*/ 435428 h 798285"/>
                  <a:gd name="connsiteX3" fmla="*/ 0 w 508000"/>
                  <a:gd name="connsiteY3" fmla="*/ 653142 h 798285"/>
                  <a:gd name="connsiteX4" fmla="*/ 43543 w 508000"/>
                  <a:gd name="connsiteY4" fmla="*/ 696685 h 798285"/>
                  <a:gd name="connsiteX5" fmla="*/ 43543 w 508000"/>
                  <a:gd name="connsiteY5" fmla="*/ 696685 h 798285"/>
                  <a:gd name="connsiteX6" fmla="*/ 29029 w 508000"/>
                  <a:gd name="connsiteY6" fmla="*/ 798285 h 798285"/>
                  <a:gd name="connsiteX7" fmla="*/ 145143 w 508000"/>
                  <a:gd name="connsiteY7" fmla="*/ 653142 h 798285"/>
                  <a:gd name="connsiteX8" fmla="*/ 145143 w 508000"/>
                  <a:gd name="connsiteY8" fmla="*/ 653142 h 798285"/>
                  <a:gd name="connsiteX9" fmla="*/ 246743 w 508000"/>
                  <a:gd name="connsiteY9" fmla="*/ 725714 h 798285"/>
                  <a:gd name="connsiteX10" fmla="*/ 246743 w 508000"/>
                  <a:gd name="connsiteY10" fmla="*/ 725714 h 798285"/>
                  <a:gd name="connsiteX11" fmla="*/ 377372 w 508000"/>
                  <a:gd name="connsiteY11" fmla="*/ 725714 h 798285"/>
                  <a:gd name="connsiteX12" fmla="*/ 377372 w 508000"/>
                  <a:gd name="connsiteY12" fmla="*/ 725714 h 798285"/>
                  <a:gd name="connsiteX13" fmla="*/ 508000 w 508000"/>
                  <a:gd name="connsiteY13" fmla="*/ 754742 h 798285"/>
                  <a:gd name="connsiteX14" fmla="*/ 449943 w 508000"/>
                  <a:gd name="connsiteY14" fmla="*/ 667657 h 798285"/>
                  <a:gd name="connsiteX15" fmla="*/ 333829 w 508000"/>
                  <a:gd name="connsiteY15" fmla="*/ 595085 h 798285"/>
                  <a:gd name="connsiteX16" fmla="*/ 246743 w 508000"/>
                  <a:gd name="connsiteY16" fmla="*/ 478971 h 798285"/>
                  <a:gd name="connsiteX17" fmla="*/ 203200 w 508000"/>
                  <a:gd name="connsiteY17" fmla="*/ 333828 h 798285"/>
                  <a:gd name="connsiteX18" fmla="*/ 232229 w 508000"/>
                  <a:gd name="connsiteY18" fmla="*/ 217714 h 798285"/>
                  <a:gd name="connsiteX19" fmla="*/ 232229 w 508000"/>
                  <a:gd name="connsiteY19" fmla="*/ 0 h 798285"/>
                  <a:gd name="connsiteX20" fmla="*/ 72572 w 508000"/>
                  <a:gd name="connsiteY20" fmla="*/ 72571 h 79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8000" h="798285">
                    <a:moveTo>
                      <a:pt x="72572" y="72571"/>
                    </a:moveTo>
                    <a:lnTo>
                      <a:pt x="72572" y="72571"/>
                    </a:lnTo>
                    <a:lnTo>
                      <a:pt x="101600" y="435428"/>
                    </a:lnTo>
                    <a:lnTo>
                      <a:pt x="0" y="653142"/>
                    </a:lnTo>
                    <a:lnTo>
                      <a:pt x="43543" y="696685"/>
                    </a:lnTo>
                    <a:lnTo>
                      <a:pt x="43543" y="696685"/>
                    </a:lnTo>
                    <a:lnTo>
                      <a:pt x="29029" y="798285"/>
                    </a:lnTo>
                    <a:lnTo>
                      <a:pt x="145143" y="653142"/>
                    </a:lnTo>
                    <a:lnTo>
                      <a:pt x="145143" y="653142"/>
                    </a:lnTo>
                    <a:lnTo>
                      <a:pt x="246743" y="725714"/>
                    </a:lnTo>
                    <a:lnTo>
                      <a:pt x="246743" y="725714"/>
                    </a:lnTo>
                    <a:lnTo>
                      <a:pt x="377372" y="725714"/>
                    </a:lnTo>
                    <a:lnTo>
                      <a:pt x="377372" y="725714"/>
                    </a:lnTo>
                    <a:lnTo>
                      <a:pt x="508000" y="754742"/>
                    </a:lnTo>
                    <a:lnTo>
                      <a:pt x="449943" y="667657"/>
                    </a:lnTo>
                    <a:lnTo>
                      <a:pt x="333829" y="595085"/>
                    </a:lnTo>
                    <a:lnTo>
                      <a:pt x="246743" y="478971"/>
                    </a:lnTo>
                    <a:lnTo>
                      <a:pt x="203200" y="333828"/>
                    </a:lnTo>
                    <a:lnTo>
                      <a:pt x="232229" y="217714"/>
                    </a:lnTo>
                    <a:lnTo>
                      <a:pt x="232229" y="0"/>
                    </a:lnTo>
                    <a:lnTo>
                      <a:pt x="72572" y="7257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Nuage 34"/>
              <p:cNvSpPr/>
              <p:nvPr/>
            </p:nvSpPr>
            <p:spPr>
              <a:xfrm>
                <a:off x="4860032" y="4437112"/>
                <a:ext cx="504056" cy="576064"/>
              </a:xfrm>
              <a:prstGeom prst="cloud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" name="Groupe 35"/>
            <p:cNvGrpSpPr/>
            <p:nvPr/>
          </p:nvGrpSpPr>
          <p:grpSpPr>
            <a:xfrm>
              <a:off x="1691680" y="2780928"/>
              <a:ext cx="576064" cy="1014309"/>
              <a:chOff x="4860032" y="4437112"/>
              <a:chExt cx="576064" cy="1014309"/>
            </a:xfrm>
          </p:grpSpPr>
          <p:sp>
            <p:nvSpPr>
              <p:cNvPr id="32" name="Forme libre 31"/>
              <p:cNvSpPr/>
              <p:nvPr/>
            </p:nvSpPr>
            <p:spPr>
              <a:xfrm>
                <a:off x="5004048" y="4797152"/>
                <a:ext cx="432048" cy="654269"/>
              </a:xfrm>
              <a:custGeom>
                <a:avLst/>
                <a:gdLst>
                  <a:gd name="connsiteX0" fmla="*/ 72572 w 508000"/>
                  <a:gd name="connsiteY0" fmla="*/ 72571 h 798285"/>
                  <a:gd name="connsiteX1" fmla="*/ 72572 w 508000"/>
                  <a:gd name="connsiteY1" fmla="*/ 72571 h 798285"/>
                  <a:gd name="connsiteX2" fmla="*/ 101600 w 508000"/>
                  <a:gd name="connsiteY2" fmla="*/ 435428 h 798285"/>
                  <a:gd name="connsiteX3" fmla="*/ 0 w 508000"/>
                  <a:gd name="connsiteY3" fmla="*/ 653142 h 798285"/>
                  <a:gd name="connsiteX4" fmla="*/ 43543 w 508000"/>
                  <a:gd name="connsiteY4" fmla="*/ 696685 h 798285"/>
                  <a:gd name="connsiteX5" fmla="*/ 43543 w 508000"/>
                  <a:gd name="connsiteY5" fmla="*/ 696685 h 798285"/>
                  <a:gd name="connsiteX6" fmla="*/ 29029 w 508000"/>
                  <a:gd name="connsiteY6" fmla="*/ 798285 h 798285"/>
                  <a:gd name="connsiteX7" fmla="*/ 145143 w 508000"/>
                  <a:gd name="connsiteY7" fmla="*/ 653142 h 798285"/>
                  <a:gd name="connsiteX8" fmla="*/ 145143 w 508000"/>
                  <a:gd name="connsiteY8" fmla="*/ 653142 h 798285"/>
                  <a:gd name="connsiteX9" fmla="*/ 246743 w 508000"/>
                  <a:gd name="connsiteY9" fmla="*/ 725714 h 798285"/>
                  <a:gd name="connsiteX10" fmla="*/ 246743 w 508000"/>
                  <a:gd name="connsiteY10" fmla="*/ 725714 h 798285"/>
                  <a:gd name="connsiteX11" fmla="*/ 377372 w 508000"/>
                  <a:gd name="connsiteY11" fmla="*/ 725714 h 798285"/>
                  <a:gd name="connsiteX12" fmla="*/ 377372 w 508000"/>
                  <a:gd name="connsiteY12" fmla="*/ 725714 h 798285"/>
                  <a:gd name="connsiteX13" fmla="*/ 508000 w 508000"/>
                  <a:gd name="connsiteY13" fmla="*/ 754742 h 798285"/>
                  <a:gd name="connsiteX14" fmla="*/ 449943 w 508000"/>
                  <a:gd name="connsiteY14" fmla="*/ 667657 h 798285"/>
                  <a:gd name="connsiteX15" fmla="*/ 333829 w 508000"/>
                  <a:gd name="connsiteY15" fmla="*/ 595085 h 798285"/>
                  <a:gd name="connsiteX16" fmla="*/ 246743 w 508000"/>
                  <a:gd name="connsiteY16" fmla="*/ 478971 h 798285"/>
                  <a:gd name="connsiteX17" fmla="*/ 203200 w 508000"/>
                  <a:gd name="connsiteY17" fmla="*/ 333828 h 798285"/>
                  <a:gd name="connsiteX18" fmla="*/ 232229 w 508000"/>
                  <a:gd name="connsiteY18" fmla="*/ 217714 h 798285"/>
                  <a:gd name="connsiteX19" fmla="*/ 232229 w 508000"/>
                  <a:gd name="connsiteY19" fmla="*/ 0 h 798285"/>
                  <a:gd name="connsiteX20" fmla="*/ 72572 w 508000"/>
                  <a:gd name="connsiteY20" fmla="*/ 72571 h 79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8000" h="798285">
                    <a:moveTo>
                      <a:pt x="72572" y="72571"/>
                    </a:moveTo>
                    <a:lnTo>
                      <a:pt x="72572" y="72571"/>
                    </a:lnTo>
                    <a:lnTo>
                      <a:pt x="101600" y="435428"/>
                    </a:lnTo>
                    <a:lnTo>
                      <a:pt x="0" y="653142"/>
                    </a:lnTo>
                    <a:lnTo>
                      <a:pt x="43543" y="696685"/>
                    </a:lnTo>
                    <a:lnTo>
                      <a:pt x="43543" y="696685"/>
                    </a:lnTo>
                    <a:lnTo>
                      <a:pt x="29029" y="798285"/>
                    </a:lnTo>
                    <a:lnTo>
                      <a:pt x="145143" y="653142"/>
                    </a:lnTo>
                    <a:lnTo>
                      <a:pt x="145143" y="653142"/>
                    </a:lnTo>
                    <a:lnTo>
                      <a:pt x="246743" y="725714"/>
                    </a:lnTo>
                    <a:lnTo>
                      <a:pt x="246743" y="725714"/>
                    </a:lnTo>
                    <a:lnTo>
                      <a:pt x="377372" y="725714"/>
                    </a:lnTo>
                    <a:lnTo>
                      <a:pt x="377372" y="725714"/>
                    </a:lnTo>
                    <a:lnTo>
                      <a:pt x="508000" y="754742"/>
                    </a:lnTo>
                    <a:lnTo>
                      <a:pt x="449943" y="667657"/>
                    </a:lnTo>
                    <a:lnTo>
                      <a:pt x="333829" y="595085"/>
                    </a:lnTo>
                    <a:lnTo>
                      <a:pt x="246743" y="478971"/>
                    </a:lnTo>
                    <a:lnTo>
                      <a:pt x="203200" y="333828"/>
                    </a:lnTo>
                    <a:lnTo>
                      <a:pt x="232229" y="217714"/>
                    </a:lnTo>
                    <a:lnTo>
                      <a:pt x="232229" y="0"/>
                    </a:lnTo>
                    <a:lnTo>
                      <a:pt x="72572" y="7257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Nuage 32"/>
              <p:cNvSpPr/>
              <p:nvPr/>
            </p:nvSpPr>
            <p:spPr>
              <a:xfrm>
                <a:off x="4860032" y="4437112"/>
                <a:ext cx="504056" cy="576064"/>
              </a:xfrm>
              <a:prstGeom prst="cloud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" name="Groupe 38"/>
            <p:cNvGrpSpPr/>
            <p:nvPr/>
          </p:nvGrpSpPr>
          <p:grpSpPr>
            <a:xfrm flipH="1">
              <a:off x="1187624" y="3494811"/>
              <a:ext cx="504056" cy="1014309"/>
              <a:chOff x="4860032" y="4437112"/>
              <a:chExt cx="576064" cy="1014309"/>
            </a:xfrm>
          </p:grpSpPr>
          <p:sp>
            <p:nvSpPr>
              <p:cNvPr id="30" name="Forme libre 29"/>
              <p:cNvSpPr/>
              <p:nvPr/>
            </p:nvSpPr>
            <p:spPr>
              <a:xfrm>
                <a:off x="5004048" y="4797152"/>
                <a:ext cx="432048" cy="654269"/>
              </a:xfrm>
              <a:custGeom>
                <a:avLst/>
                <a:gdLst>
                  <a:gd name="connsiteX0" fmla="*/ 72572 w 508000"/>
                  <a:gd name="connsiteY0" fmla="*/ 72571 h 798285"/>
                  <a:gd name="connsiteX1" fmla="*/ 72572 w 508000"/>
                  <a:gd name="connsiteY1" fmla="*/ 72571 h 798285"/>
                  <a:gd name="connsiteX2" fmla="*/ 101600 w 508000"/>
                  <a:gd name="connsiteY2" fmla="*/ 435428 h 798285"/>
                  <a:gd name="connsiteX3" fmla="*/ 0 w 508000"/>
                  <a:gd name="connsiteY3" fmla="*/ 653142 h 798285"/>
                  <a:gd name="connsiteX4" fmla="*/ 43543 w 508000"/>
                  <a:gd name="connsiteY4" fmla="*/ 696685 h 798285"/>
                  <a:gd name="connsiteX5" fmla="*/ 43543 w 508000"/>
                  <a:gd name="connsiteY5" fmla="*/ 696685 h 798285"/>
                  <a:gd name="connsiteX6" fmla="*/ 29029 w 508000"/>
                  <a:gd name="connsiteY6" fmla="*/ 798285 h 798285"/>
                  <a:gd name="connsiteX7" fmla="*/ 145143 w 508000"/>
                  <a:gd name="connsiteY7" fmla="*/ 653142 h 798285"/>
                  <a:gd name="connsiteX8" fmla="*/ 145143 w 508000"/>
                  <a:gd name="connsiteY8" fmla="*/ 653142 h 798285"/>
                  <a:gd name="connsiteX9" fmla="*/ 246743 w 508000"/>
                  <a:gd name="connsiteY9" fmla="*/ 725714 h 798285"/>
                  <a:gd name="connsiteX10" fmla="*/ 246743 w 508000"/>
                  <a:gd name="connsiteY10" fmla="*/ 725714 h 798285"/>
                  <a:gd name="connsiteX11" fmla="*/ 377372 w 508000"/>
                  <a:gd name="connsiteY11" fmla="*/ 725714 h 798285"/>
                  <a:gd name="connsiteX12" fmla="*/ 377372 w 508000"/>
                  <a:gd name="connsiteY12" fmla="*/ 725714 h 798285"/>
                  <a:gd name="connsiteX13" fmla="*/ 508000 w 508000"/>
                  <a:gd name="connsiteY13" fmla="*/ 754742 h 798285"/>
                  <a:gd name="connsiteX14" fmla="*/ 449943 w 508000"/>
                  <a:gd name="connsiteY14" fmla="*/ 667657 h 798285"/>
                  <a:gd name="connsiteX15" fmla="*/ 333829 w 508000"/>
                  <a:gd name="connsiteY15" fmla="*/ 595085 h 798285"/>
                  <a:gd name="connsiteX16" fmla="*/ 246743 w 508000"/>
                  <a:gd name="connsiteY16" fmla="*/ 478971 h 798285"/>
                  <a:gd name="connsiteX17" fmla="*/ 203200 w 508000"/>
                  <a:gd name="connsiteY17" fmla="*/ 333828 h 798285"/>
                  <a:gd name="connsiteX18" fmla="*/ 232229 w 508000"/>
                  <a:gd name="connsiteY18" fmla="*/ 217714 h 798285"/>
                  <a:gd name="connsiteX19" fmla="*/ 232229 w 508000"/>
                  <a:gd name="connsiteY19" fmla="*/ 0 h 798285"/>
                  <a:gd name="connsiteX20" fmla="*/ 72572 w 508000"/>
                  <a:gd name="connsiteY20" fmla="*/ 72571 h 79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8000" h="798285">
                    <a:moveTo>
                      <a:pt x="72572" y="72571"/>
                    </a:moveTo>
                    <a:lnTo>
                      <a:pt x="72572" y="72571"/>
                    </a:lnTo>
                    <a:lnTo>
                      <a:pt x="101600" y="435428"/>
                    </a:lnTo>
                    <a:lnTo>
                      <a:pt x="0" y="653142"/>
                    </a:lnTo>
                    <a:lnTo>
                      <a:pt x="43543" y="696685"/>
                    </a:lnTo>
                    <a:lnTo>
                      <a:pt x="43543" y="696685"/>
                    </a:lnTo>
                    <a:lnTo>
                      <a:pt x="29029" y="798285"/>
                    </a:lnTo>
                    <a:lnTo>
                      <a:pt x="145143" y="653142"/>
                    </a:lnTo>
                    <a:lnTo>
                      <a:pt x="145143" y="653142"/>
                    </a:lnTo>
                    <a:lnTo>
                      <a:pt x="246743" y="725714"/>
                    </a:lnTo>
                    <a:lnTo>
                      <a:pt x="246743" y="725714"/>
                    </a:lnTo>
                    <a:lnTo>
                      <a:pt x="377372" y="725714"/>
                    </a:lnTo>
                    <a:lnTo>
                      <a:pt x="377372" y="725714"/>
                    </a:lnTo>
                    <a:lnTo>
                      <a:pt x="508000" y="754742"/>
                    </a:lnTo>
                    <a:lnTo>
                      <a:pt x="449943" y="667657"/>
                    </a:lnTo>
                    <a:lnTo>
                      <a:pt x="333829" y="595085"/>
                    </a:lnTo>
                    <a:lnTo>
                      <a:pt x="246743" y="478971"/>
                    </a:lnTo>
                    <a:lnTo>
                      <a:pt x="203200" y="333828"/>
                    </a:lnTo>
                    <a:lnTo>
                      <a:pt x="232229" y="217714"/>
                    </a:lnTo>
                    <a:lnTo>
                      <a:pt x="232229" y="0"/>
                    </a:lnTo>
                    <a:lnTo>
                      <a:pt x="72572" y="7257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Nuage 30"/>
              <p:cNvSpPr/>
              <p:nvPr/>
            </p:nvSpPr>
            <p:spPr>
              <a:xfrm>
                <a:off x="4860032" y="4437112"/>
                <a:ext cx="504056" cy="576064"/>
              </a:xfrm>
              <a:prstGeom prst="cloud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0" name="Groupe 41"/>
            <p:cNvGrpSpPr/>
            <p:nvPr/>
          </p:nvGrpSpPr>
          <p:grpSpPr>
            <a:xfrm flipH="1">
              <a:off x="971600" y="3422803"/>
              <a:ext cx="504056" cy="1014309"/>
              <a:chOff x="4860032" y="4437112"/>
              <a:chExt cx="576064" cy="1014309"/>
            </a:xfrm>
          </p:grpSpPr>
          <p:sp>
            <p:nvSpPr>
              <p:cNvPr id="28" name="Forme libre 27"/>
              <p:cNvSpPr/>
              <p:nvPr/>
            </p:nvSpPr>
            <p:spPr>
              <a:xfrm>
                <a:off x="5004048" y="4797152"/>
                <a:ext cx="432048" cy="654269"/>
              </a:xfrm>
              <a:custGeom>
                <a:avLst/>
                <a:gdLst>
                  <a:gd name="connsiteX0" fmla="*/ 72572 w 508000"/>
                  <a:gd name="connsiteY0" fmla="*/ 72571 h 798285"/>
                  <a:gd name="connsiteX1" fmla="*/ 72572 w 508000"/>
                  <a:gd name="connsiteY1" fmla="*/ 72571 h 798285"/>
                  <a:gd name="connsiteX2" fmla="*/ 101600 w 508000"/>
                  <a:gd name="connsiteY2" fmla="*/ 435428 h 798285"/>
                  <a:gd name="connsiteX3" fmla="*/ 0 w 508000"/>
                  <a:gd name="connsiteY3" fmla="*/ 653142 h 798285"/>
                  <a:gd name="connsiteX4" fmla="*/ 43543 w 508000"/>
                  <a:gd name="connsiteY4" fmla="*/ 696685 h 798285"/>
                  <a:gd name="connsiteX5" fmla="*/ 43543 w 508000"/>
                  <a:gd name="connsiteY5" fmla="*/ 696685 h 798285"/>
                  <a:gd name="connsiteX6" fmla="*/ 29029 w 508000"/>
                  <a:gd name="connsiteY6" fmla="*/ 798285 h 798285"/>
                  <a:gd name="connsiteX7" fmla="*/ 145143 w 508000"/>
                  <a:gd name="connsiteY7" fmla="*/ 653142 h 798285"/>
                  <a:gd name="connsiteX8" fmla="*/ 145143 w 508000"/>
                  <a:gd name="connsiteY8" fmla="*/ 653142 h 798285"/>
                  <a:gd name="connsiteX9" fmla="*/ 246743 w 508000"/>
                  <a:gd name="connsiteY9" fmla="*/ 725714 h 798285"/>
                  <a:gd name="connsiteX10" fmla="*/ 246743 w 508000"/>
                  <a:gd name="connsiteY10" fmla="*/ 725714 h 798285"/>
                  <a:gd name="connsiteX11" fmla="*/ 377372 w 508000"/>
                  <a:gd name="connsiteY11" fmla="*/ 725714 h 798285"/>
                  <a:gd name="connsiteX12" fmla="*/ 377372 w 508000"/>
                  <a:gd name="connsiteY12" fmla="*/ 725714 h 798285"/>
                  <a:gd name="connsiteX13" fmla="*/ 508000 w 508000"/>
                  <a:gd name="connsiteY13" fmla="*/ 754742 h 798285"/>
                  <a:gd name="connsiteX14" fmla="*/ 449943 w 508000"/>
                  <a:gd name="connsiteY14" fmla="*/ 667657 h 798285"/>
                  <a:gd name="connsiteX15" fmla="*/ 333829 w 508000"/>
                  <a:gd name="connsiteY15" fmla="*/ 595085 h 798285"/>
                  <a:gd name="connsiteX16" fmla="*/ 246743 w 508000"/>
                  <a:gd name="connsiteY16" fmla="*/ 478971 h 798285"/>
                  <a:gd name="connsiteX17" fmla="*/ 203200 w 508000"/>
                  <a:gd name="connsiteY17" fmla="*/ 333828 h 798285"/>
                  <a:gd name="connsiteX18" fmla="*/ 232229 w 508000"/>
                  <a:gd name="connsiteY18" fmla="*/ 217714 h 798285"/>
                  <a:gd name="connsiteX19" fmla="*/ 232229 w 508000"/>
                  <a:gd name="connsiteY19" fmla="*/ 0 h 798285"/>
                  <a:gd name="connsiteX20" fmla="*/ 72572 w 508000"/>
                  <a:gd name="connsiteY20" fmla="*/ 72571 h 79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8000" h="798285">
                    <a:moveTo>
                      <a:pt x="72572" y="72571"/>
                    </a:moveTo>
                    <a:lnTo>
                      <a:pt x="72572" y="72571"/>
                    </a:lnTo>
                    <a:lnTo>
                      <a:pt x="101600" y="435428"/>
                    </a:lnTo>
                    <a:lnTo>
                      <a:pt x="0" y="653142"/>
                    </a:lnTo>
                    <a:lnTo>
                      <a:pt x="43543" y="696685"/>
                    </a:lnTo>
                    <a:lnTo>
                      <a:pt x="43543" y="696685"/>
                    </a:lnTo>
                    <a:lnTo>
                      <a:pt x="29029" y="798285"/>
                    </a:lnTo>
                    <a:lnTo>
                      <a:pt x="145143" y="653142"/>
                    </a:lnTo>
                    <a:lnTo>
                      <a:pt x="145143" y="653142"/>
                    </a:lnTo>
                    <a:lnTo>
                      <a:pt x="246743" y="725714"/>
                    </a:lnTo>
                    <a:lnTo>
                      <a:pt x="246743" y="725714"/>
                    </a:lnTo>
                    <a:lnTo>
                      <a:pt x="377372" y="725714"/>
                    </a:lnTo>
                    <a:lnTo>
                      <a:pt x="377372" y="725714"/>
                    </a:lnTo>
                    <a:lnTo>
                      <a:pt x="508000" y="754742"/>
                    </a:lnTo>
                    <a:lnTo>
                      <a:pt x="449943" y="667657"/>
                    </a:lnTo>
                    <a:lnTo>
                      <a:pt x="333829" y="595085"/>
                    </a:lnTo>
                    <a:lnTo>
                      <a:pt x="246743" y="478971"/>
                    </a:lnTo>
                    <a:lnTo>
                      <a:pt x="203200" y="333828"/>
                    </a:lnTo>
                    <a:lnTo>
                      <a:pt x="232229" y="217714"/>
                    </a:lnTo>
                    <a:lnTo>
                      <a:pt x="232229" y="0"/>
                    </a:lnTo>
                    <a:lnTo>
                      <a:pt x="72572" y="7257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Nuage 28"/>
              <p:cNvSpPr/>
              <p:nvPr/>
            </p:nvSpPr>
            <p:spPr>
              <a:xfrm>
                <a:off x="4860032" y="4437112"/>
                <a:ext cx="504056" cy="576064"/>
              </a:xfrm>
              <a:prstGeom prst="cloud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3" name="Forme libre 22"/>
            <p:cNvSpPr/>
            <p:nvPr/>
          </p:nvSpPr>
          <p:spPr>
            <a:xfrm>
              <a:off x="827584" y="3933056"/>
              <a:ext cx="432048" cy="654269"/>
            </a:xfrm>
            <a:custGeom>
              <a:avLst/>
              <a:gdLst>
                <a:gd name="connsiteX0" fmla="*/ 72572 w 508000"/>
                <a:gd name="connsiteY0" fmla="*/ 72571 h 798285"/>
                <a:gd name="connsiteX1" fmla="*/ 72572 w 508000"/>
                <a:gd name="connsiteY1" fmla="*/ 72571 h 798285"/>
                <a:gd name="connsiteX2" fmla="*/ 101600 w 508000"/>
                <a:gd name="connsiteY2" fmla="*/ 435428 h 798285"/>
                <a:gd name="connsiteX3" fmla="*/ 0 w 508000"/>
                <a:gd name="connsiteY3" fmla="*/ 653142 h 798285"/>
                <a:gd name="connsiteX4" fmla="*/ 43543 w 508000"/>
                <a:gd name="connsiteY4" fmla="*/ 696685 h 798285"/>
                <a:gd name="connsiteX5" fmla="*/ 43543 w 508000"/>
                <a:gd name="connsiteY5" fmla="*/ 696685 h 798285"/>
                <a:gd name="connsiteX6" fmla="*/ 29029 w 508000"/>
                <a:gd name="connsiteY6" fmla="*/ 798285 h 798285"/>
                <a:gd name="connsiteX7" fmla="*/ 145143 w 508000"/>
                <a:gd name="connsiteY7" fmla="*/ 653142 h 798285"/>
                <a:gd name="connsiteX8" fmla="*/ 145143 w 508000"/>
                <a:gd name="connsiteY8" fmla="*/ 653142 h 798285"/>
                <a:gd name="connsiteX9" fmla="*/ 246743 w 508000"/>
                <a:gd name="connsiteY9" fmla="*/ 725714 h 798285"/>
                <a:gd name="connsiteX10" fmla="*/ 246743 w 508000"/>
                <a:gd name="connsiteY10" fmla="*/ 725714 h 798285"/>
                <a:gd name="connsiteX11" fmla="*/ 377372 w 508000"/>
                <a:gd name="connsiteY11" fmla="*/ 725714 h 798285"/>
                <a:gd name="connsiteX12" fmla="*/ 377372 w 508000"/>
                <a:gd name="connsiteY12" fmla="*/ 725714 h 798285"/>
                <a:gd name="connsiteX13" fmla="*/ 508000 w 508000"/>
                <a:gd name="connsiteY13" fmla="*/ 754742 h 798285"/>
                <a:gd name="connsiteX14" fmla="*/ 449943 w 508000"/>
                <a:gd name="connsiteY14" fmla="*/ 667657 h 798285"/>
                <a:gd name="connsiteX15" fmla="*/ 333829 w 508000"/>
                <a:gd name="connsiteY15" fmla="*/ 595085 h 798285"/>
                <a:gd name="connsiteX16" fmla="*/ 246743 w 508000"/>
                <a:gd name="connsiteY16" fmla="*/ 478971 h 798285"/>
                <a:gd name="connsiteX17" fmla="*/ 203200 w 508000"/>
                <a:gd name="connsiteY17" fmla="*/ 333828 h 798285"/>
                <a:gd name="connsiteX18" fmla="*/ 232229 w 508000"/>
                <a:gd name="connsiteY18" fmla="*/ 217714 h 798285"/>
                <a:gd name="connsiteX19" fmla="*/ 232229 w 508000"/>
                <a:gd name="connsiteY19" fmla="*/ 0 h 798285"/>
                <a:gd name="connsiteX20" fmla="*/ 72572 w 508000"/>
                <a:gd name="connsiteY20" fmla="*/ 72571 h 79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8000" h="798285">
                  <a:moveTo>
                    <a:pt x="72572" y="72571"/>
                  </a:moveTo>
                  <a:lnTo>
                    <a:pt x="72572" y="72571"/>
                  </a:lnTo>
                  <a:lnTo>
                    <a:pt x="101600" y="435428"/>
                  </a:lnTo>
                  <a:lnTo>
                    <a:pt x="0" y="653142"/>
                  </a:lnTo>
                  <a:lnTo>
                    <a:pt x="43543" y="696685"/>
                  </a:lnTo>
                  <a:lnTo>
                    <a:pt x="43543" y="696685"/>
                  </a:lnTo>
                  <a:lnTo>
                    <a:pt x="29029" y="798285"/>
                  </a:lnTo>
                  <a:lnTo>
                    <a:pt x="145143" y="653142"/>
                  </a:lnTo>
                  <a:lnTo>
                    <a:pt x="145143" y="653142"/>
                  </a:lnTo>
                  <a:lnTo>
                    <a:pt x="246743" y="725714"/>
                  </a:lnTo>
                  <a:lnTo>
                    <a:pt x="246743" y="725714"/>
                  </a:lnTo>
                  <a:lnTo>
                    <a:pt x="377372" y="725714"/>
                  </a:lnTo>
                  <a:lnTo>
                    <a:pt x="377372" y="725714"/>
                  </a:lnTo>
                  <a:lnTo>
                    <a:pt x="508000" y="754742"/>
                  </a:lnTo>
                  <a:lnTo>
                    <a:pt x="449943" y="667657"/>
                  </a:lnTo>
                  <a:lnTo>
                    <a:pt x="333829" y="595085"/>
                  </a:lnTo>
                  <a:lnTo>
                    <a:pt x="246743" y="478971"/>
                  </a:lnTo>
                  <a:lnTo>
                    <a:pt x="203200" y="333828"/>
                  </a:lnTo>
                  <a:lnTo>
                    <a:pt x="232229" y="217714"/>
                  </a:lnTo>
                  <a:lnTo>
                    <a:pt x="232229" y="0"/>
                  </a:lnTo>
                  <a:lnTo>
                    <a:pt x="72572" y="7257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Nuage 23"/>
            <p:cNvSpPr/>
            <p:nvPr/>
          </p:nvSpPr>
          <p:spPr>
            <a:xfrm>
              <a:off x="1043608" y="3068960"/>
              <a:ext cx="504056" cy="576064"/>
            </a:xfrm>
            <a:prstGeom prst="cloud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Nuage 24"/>
            <p:cNvSpPr/>
            <p:nvPr/>
          </p:nvSpPr>
          <p:spPr>
            <a:xfrm>
              <a:off x="1259632" y="2708920"/>
              <a:ext cx="504056" cy="576064"/>
            </a:xfrm>
            <a:prstGeom prst="cloud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Nuage 25"/>
            <p:cNvSpPr/>
            <p:nvPr/>
          </p:nvSpPr>
          <p:spPr>
            <a:xfrm>
              <a:off x="683568" y="3573016"/>
              <a:ext cx="504056" cy="576064"/>
            </a:xfrm>
            <a:prstGeom prst="cloud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Nuage 26"/>
            <p:cNvSpPr/>
            <p:nvPr/>
          </p:nvSpPr>
          <p:spPr>
            <a:xfrm>
              <a:off x="611560" y="3140968"/>
              <a:ext cx="504056" cy="576064"/>
            </a:xfrm>
            <a:prstGeom prst="cloud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76"/>
          <p:cNvGrpSpPr/>
          <p:nvPr/>
        </p:nvGrpSpPr>
        <p:grpSpPr>
          <a:xfrm>
            <a:off x="1973056" y="3429652"/>
            <a:ext cx="216024" cy="714772"/>
            <a:chOff x="4788024" y="4293096"/>
            <a:chExt cx="360040" cy="1002804"/>
          </a:xfrm>
        </p:grpSpPr>
        <p:sp>
          <p:nvSpPr>
            <p:cNvPr id="39" name="Cylindre 38"/>
            <p:cNvSpPr/>
            <p:nvPr/>
          </p:nvSpPr>
          <p:spPr>
            <a:xfrm>
              <a:off x="4788024" y="4293096"/>
              <a:ext cx="360040" cy="2880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4822056" y="4559300"/>
              <a:ext cx="326008" cy="736600"/>
            </a:xfrm>
            <a:custGeom>
              <a:avLst/>
              <a:gdLst>
                <a:gd name="connsiteX0" fmla="*/ 0 w 254000"/>
                <a:gd name="connsiteY0" fmla="*/ 19050 h 736600"/>
                <a:gd name="connsiteX1" fmla="*/ 6350 w 254000"/>
                <a:gd name="connsiteY1" fmla="*/ 609600 h 736600"/>
                <a:gd name="connsiteX2" fmla="*/ 101600 w 254000"/>
                <a:gd name="connsiteY2" fmla="*/ 736600 h 736600"/>
                <a:gd name="connsiteX3" fmla="*/ 177800 w 254000"/>
                <a:gd name="connsiteY3" fmla="*/ 736600 h 736600"/>
                <a:gd name="connsiteX4" fmla="*/ 247650 w 254000"/>
                <a:gd name="connsiteY4" fmla="*/ 603250 h 736600"/>
                <a:gd name="connsiteX5" fmla="*/ 254000 w 254000"/>
                <a:gd name="connsiteY5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" h="736600">
                  <a:moveTo>
                    <a:pt x="0" y="19050"/>
                  </a:moveTo>
                  <a:cubicBezTo>
                    <a:pt x="2117" y="215900"/>
                    <a:pt x="4233" y="412750"/>
                    <a:pt x="6350" y="609600"/>
                  </a:cubicBezTo>
                  <a:lnTo>
                    <a:pt x="101600" y="736600"/>
                  </a:lnTo>
                  <a:lnTo>
                    <a:pt x="177800" y="736600"/>
                  </a:lnTo>
                  <a:lnTo>
                    <a:pt x="247650" y="603250"/>
                  </a:lnTo>
                  <a:cubicBezTo>
                    <a:pt x="249767" y="402167"/>
                    <a:pt x="251883" y="201083"/>
                    <a:pt x="254000" y="0"/>
                  </a:cubicBezTo>
                </a:path>
              </a:pathLst>
            </a:cu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77"/>
          <p:cNvGrpSpPr/>
          <p:nvPr/>
        </p:nvGrpSpPr>
        <p:grpSpPr>
          <a:xfrm>
            <a:off x="2477112" y="3069612"/>
            <a:ext cx="216024" cy="714772"/>
            <a:chOff x="4788024" y="4293096"/>
            <a:chExt cx="360040" cy="1002804"/>
          </a:xfrm>
        </p:grpSpPr>
        <p:sp>
          <p:nvSpPr>
            <p:cNvPr id="42" name="Cylindre 41"/>
            <p:cNvSpPr/>
            <p:nvPr/>
          </p:nvSpPr>
          <p:spPr>
            <a:xfrm>
              <a:off x="4788024" y="4293096"/>
              <a:ext cx="360040" cy="2880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4822056" y="4559300"/>
              <a:ext cx="326008" cy="736600"/>
            </a:xfrm>
            <a:custGeom>
              <a:avLst/>
              <a:gdLst>
                <a:gd name="connsiteX0" fmla="*/ 0 w 254000"/>
                <a:gd name="connsiteY0" fmla="*/ 19050 h 736600"/>
                <a:gd name="connsiteX1" fmla="*/ 6350 w 254000"/>
                <a:gd name="connsiteY1" fmla="*/ 609600 h 736600"/>
                <a:gd name="connsiteX2" fmla="*/ 101600 w 254000"/>
                <a:gd name="connsiteY2" fmla="*/ 736600 h 736600"/>
                <a:gd name="connsiteX3" fmla="*/ 177800 w 254000"/>
                <a:gd name="connsiteY3" fmla="*/ 736600 h 736600"/>
                <a:gd name="connsiteX4" fmla="*/ 247650 w 254000"/>
                <a:gd name="connsiteY4" fmla="*/ 603250 h 736600"/>
                <a:gd name="connsiteX5" fmla="*/ 254000 w 254000"/>
                <a:gd name="connsiteY5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" h="736600">
                  <a:moveTo>
                    <a:pt x="0" y="19050"/>
                  </a:moveTo>
                  <a:cubicBezTo>
                    <a:pt x="2117" y="215900"/>
                    <a:pt x="4233" y="412750"/>
                    <a:pt x="6350" y="609600"/>
                  </a:cubicBezTo>
                  <a:lnTo>
                    <a:pt x="101600" y="736600"/>
                  </a:lnTo>
                  <a:lnTo>
                    <a:pt x="177800" y="736600"/>
                  </a:lnTo>
                  <a:lnTo>
                    <a:pt x="247650" y="603250"/>
                  </a:lnTo>
                  <a:cubicBezTo>
                    <a:pt x="249767" y="402167"/>
                    <a:pt x="251883" y="201083"/>
                    <a:pt x="254000" y="0"/>
                  </a:cubicBezTo>
                </a:path>
              </a:pathLst>
            </a:cu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80"/>
          <p:cNvGrpSpPr/>
          <p:nvPr/>
        </p:nvGrpSpPr>
        <p:grpSpPr>
          <a:xfrm>
            <a:off x="3557232" y="2853588"/>
            <a:ext cx="216024" cy="714772"/>
            <a:chOff x="4788024" y="4293096"/>
            <a:chExt cx="360040" cy="1002804"/>
          </a:xfrm>
        </p:grpSpPr>
        <p:sp>
          <p:nvSpPr>
            <p:cNvPr id="45" name="Cylindre 44"/>
            <p:cNvSpPr/>
            <p:nvPr/>
          </p:nvSpPr>
          <p:spPr>
            <a:xfrm>
              <a:off x="4788024" y="4293096"/>
              <a:ext cx="360040" cy="2880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4822056" y="4559300"/>
              <a:ext cx="326008" cy="736600"/>
            </a:xfrm>
            <a:custGeom>
              <a:avLst/>
              <a:gdLst>
                <a:gd name="connsiteX0" fmla="*/ 0 w 254000"/>
                <a:gd name="connsiteY0" fmla="*/ 19050 h 736600"/>
                <a:gd name="connsiteX1" fmla="*/ 6350 w 254000"/>
                <a:gd name="connsiteY1" fmla="*/ 609600 h 736600"/>
                <a:gd name="connsiteX2" fmla="*/ 101600 w 254000"/>
                <a:gd name="connsiteY2" fmla="*/ 736600 h 736600"/>
                <a:gd name="connsiteX3" fmla="*/ 177800 w 254000"/>
                <a:gd name="connsiteY3" fmla="*/ 736600 h 736600"/>
                <a:gd name="connsiteX4" fmla="*/ 247650 w 254000"/>
                <a:gd name="connsiteY4" fmla="*/ 603250 h 736600"/>
                <a:gd name="connsiteX5" fmla="*/ 254000 w 254000"/>
                <a:gd name="connsiteY5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" h="736600">
                  <a:moveTo>
                    <a:pt x="0" y="19050"/>
                  </a:moveTo>
                  <a:cubicBezTo>
                    <a:pt x="2117" y="215900"/>
                    <a:pt x="4233" y="412750"/>
                    <a:pt x="6350" y="609600"/>
                  </a:cubicBezTo>
                  <a:lnTo>
                    <a:pt x="101600" y="736600"/>
                  </a:lnTo>
                  <a:lnTo>
                    <a:pt x="177800" y="736600"/>
                  </a:lnTo>
                  <a:lnTo>
                    <a:pt x="247650" y="603250"/>
                  </a:lnTo>
                  <a:cubicBezTo>
                    <a:pt x="249767" y="402167"/>
                    <a:pt x="251883" y="201083"/>
                    <a:pt x="254000" y="0"/>
                  </a:cubicBezTo>
                </a:path>
              </a:pathLst>
            </a:cu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76"/>
          <p:cNvGrpSpPr/>
          <p:nvPr/>
        </p:nvGrpSpPr>
        <p:grpSpPr>
          <a:xfrm>
            <a:off x="4061288" y="2709572"/>
            <a:ext cx="216024" cy="714772"/>
            <a:chOff x="4788024" y="4293096"/>
            <a:chExt cx="360040" cy="1002804"/>
          </a:xfrm>
        </p:grpSpPr>
        <p:sp>
          <p:nvSpPr>
            <p:cNvPr id="48" name="Cylindre 47"/>
            <p:cNvSpPr/>
            <p:nvPr/>
          </p:nvSpPr>
          <p:spPr>
            <a:xfrm>
              <a:off x="4788024" y="4293096"/>
              <a:ext cx="360040" cy="2880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Forme libre 48"/>
            <p:cNvSpPr/>
            <p:nvPr/>
          </p:nvSpPr>
          <p:spPr>
            <a:xfrm>
              <a:off x="4822056" y="4559300"/>
              <a:ext cx="326008" cy="736600"/>
            </a:xfrm>
            <a:custGeom>
              <a:avLst/>
              <a:gdLst>
                <a:gd name="connsiteX0" fmla="*/ 0 w 254000"/>
                <a:gd name="connsiteY0" fmla="*/ 19050 h 736600"/>
                <a:gd name="connsiteX1" fmla="*/ 6350 w 254000"/>
                <a:gd name="connsiteY1" fmla="*/ 609600 h 736600"/>
                <a:gd name="connsiteX2" fmla="*/ 101600 w 254000"/>
                <a:gd name="connsiteY2" fmla="*/ 736600 h 736600"/>
                <a:gd name="connsiteX3" fmla="*/ 177800 w 254000"/>
                <a:gd name="connsiteY3" fmla="*/ 736600 h 736600"/>
                <a:gd name="connsiteX4" fmla="*/ 247650 w 254000"/>
                <a:gd name="connsiteY4" fmla="*/ 603250 h 736600"/>
                <a:gd name="connsiteX5" fmla="*/ 254000 w 254000"/>
                <a:gd name="connsiteY5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" h="736600">
                  <a:moveTo>
                    <a:pt x="0" y="19050"/>
                  </a:moveTo>
                  <a:cubicBezTo>
                    <a:pt x="2117" y="215900"/>
                    <a:pt x="4233" y="412750"/>
                    <a:pt x="6350" y="609600"/>
                  </a:cubicBezTo>
                  <a:lnTo>
                    <a:pt x="101600" y="736600"/>
                  </a:lnTo>
                  <a:lnTo>
                    <a:pt x="177800" y="736600"/>
                  </a:lnTo>
                  <a:lnTo>
                    <a:pt x="247650" y="603250"/>
                  </a:lnTo>
                  <a:cubicBezTo>
                    <a:pt x="249767" y="402167"/>
                    <a:pt x="251883" y="201083"/>
                    <a:pt x="254000" y="0"/>
                  </a:cubicBezTo>
                </a:path>
              </a:pathLst>
            </a:cu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76"/>
          <p:cNvGrpSpPr/>
          <p:nvPr/>
        </p:nvGrpSpPr>
        <p:grpSpPr>
          <a:xfrm>
            <a:off x="4925384" y="3501660"/>
            <a:ext cx="216024" cy="714772"/>
            <a:chOff x="4788024" y="4293096"/>
            <a:chExt cx="360040" cy="1002804"/>
          </a:xfrm>
        </p:grpSpPr>
        <p:sp>
          <p:nvSpPr>
            <p:cNvPr id="51" name="Cylindre 50"/>
            <p:cNvSpPr/>
            <p:nvPr/>
          </p:nvSpPr>
          <p:spPr>
            <a:xfrm>
              <a:off x="4788024" y="4293096"/>
              <a:ext cx="360040" cy="2880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4822056" y="4559300"/>
              <a:ext cx="326008" cy="736600"/>
            </a:xfrm>
            <a:custGeom>
              <a:avLst/>
              <a:gdLst>
                <a:gd name="connsiteX0" fmla="*/ 0 w 254000"/>
                <a:gd name="connsiteY0" fmla="*/ 19050 h 736600"/>
                <a:gd name="connsiteX1" fmla="*/ 6350 w 254000"/>
                <a:gd name="connsiteY1" fmla="*/ 609600 h 736600"/>
                <a:gd name="connsiteX2" fmla="*/ 101600 w 254000"/>
                <a:gd name="connsiteY2" fmla="*/ 736600 h 736600"/>
                <a:gd name="connsiteX3" fmla="*/ 177800 w 254000"/>
                <a:gd name="connsiteY3" fmla="*/ 736600 h 736600"/>
                <a:gd name="connsiteX4" fmla="*/ 247650 w 254000"/>
                <a:gd name="connsiteY4" fmla="*/ 603250 h 736600"/>
                <a:gd name="connsiteX5" fmla="*/ 254000 w 254000"/>
                <a:gd name="connsiteY5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" h="736600">
                  <a:moveTo>
                    <a:pt x="0" y="19050"/>
                  </a:moveTo>
                  <a:cubicBezTo>
                    <a:pt x="2117" y="215900"/>
                    <a:pt x="4233" y="412750"/>
                    <a:pt x="6350" y="609600"/>
                  </a:cubicBezTo>
                  <a:lnTo>
                    <a:pt x="101600" y="736600"/>
                  </a:lnTo>
                  <a:lnTo>
                    <a:pt x="177800" y="736600"/>
                  </a:lnTo>
                  <a:lnTo>
                    <a:pt x="247650" y="603250"/>
                  </a:lnTo>
                  <a:cubicBezTo>
                    <a:pt x="249767" y="402167"/>
                    <a:pt x="251883" y="201083"/>
                    <a:pt x="254000" y="0"/>
                  </a:cubicBezTo>
                </a:path>
              </a:pathLst>
            </a:cu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Groupe 76"/>
          <p:cNvGrpSpPr/>
          <p:nvPr/>
        </p:nvGrpSpPr>
        <p:grpSpPr>
          <a:xfrm>
            <a:off x="4061288" y="4293748"/>
            <a:ext cx="216024" cy="714772"/>
            <a:chOff x="4788024" y="4293096"/>
            <a:chExt cx="360040" cy="1002804"/>
          </a:xfrm>
        </p:grpSpPr>
        <p:sp>
          <p:nvSpPr>
            <p:cNvPr id="54" name="Cylindre 53"/>
            <p:cNvSpPr/>
            <p:nvPr/>
          </p:nvSpPr>
          <p:spPr>
            <a:xfrm>
              <a:off x="4788024" y="4293096"/>
              <a:ext cx="360040" cy="2880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Forme libre 54"/>
            <p:cNvSpPr/>
            <p:nvPr/>
          </p:nvSpPr>
          <p:spPr>
            <a:xfrm>
              <a:off x="4822056" y="4559300"/>
              <a:ext cx="326008" cy="736600"/>
            </a:xfrm>
            <a:custGeom>
              <a:avLst/>
              <a:gdLst>
                <a:gd name="connsiteX0" fmla="*/ 0 w 254000"/>
                <a:gd name="connsiteY0" fmla="*/ 19050 h 736600"/>
                <a:gd name="connsiteX1" fmla="*/ 6350 w 254000"/>
                <a:gd name="connsiteY1" fmla="*/ 609600 h 736600"/>
                <a:gd name="connsiteX2" fmla="*/ 101600 w 254000"/>
                <a:gd name="connsiteY2" fmla="*/ 736600 h 736600"/>
                <a:gd name="connsiteX3" fmla="*/ 177800 w 254000"/>
                <a:gd name="connsiteY3" fmla="*/ 736600 h 736600"/>
                <a:gd name="connsiteX4" fmla="*/ 247650 w 254000"/>
                <a:gd name="connsiteY4" fmla="*/ 603250 h 736600"/>
                <a:gd name="connsiteX5" fmla="*/ 254000 w 254000"/>
                <a:gd name="connsiteY5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" h="736600">
                  <a:moveTo>
                    <a:pt x="0" y="19050"/>
                  </a:moveTo>
                  <a:cubicBezTo>
                    <a:pt x="2117" y="215900"/>
                    <a:pt x="4233" y="412750"/>
                    <a:pt x="6350" y="609600"/>
                  </a:cubicBezTo>
                  <a:lnTo>
                    <a:pt x="101600" y="736600"/>
                  </a:lnTo>
                  <a:lnTo>
                    <a:pt x="177800" y="736600"/>
                  </a:lnTo>
                  <a:lnTo>
                    <a:pt x="247650" y="603250"/>
                  </a:lnTo>
                  <a:cubicBezTo>
                    <a:pt x="249767" y="402167"/>
                    <a:pt x="251883" y="201083"/>
                    <a:pt x="254000" y="0"/>
                  </a:cubicBezTo>
                </a:path>
              </a:pathLst>
            </a:cu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 76"/>
          <p:cNvGrpSpPr/>
          <p:nvPr/>
        </p:nvGrpSpPr>
        <p:grpSpPr>
          <a:xfrm>
            <a:off x="3197192" y="4797804"/>
            <a:ext cx="216024" cy="714772"/>
            <a:chOff x="4788024" y="4293096"/>
            <a:chExt cx="360040" cy="1002804"/>
          </a:xfrm>
        </p:grpSpPr>
        <p:sp>
          <p:nvSpPr>
            <p:cNvPr id="57" name="Cylindre 56"/>
            <p:cNvSpPr/>
            <p:nvPr/>
          </p:nvSpPr>
          <p:spPr>
            <a:xfrm>
              <a:off x="4788024" y="4293096"/>
              <a:ext cx="360040" cy="2880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Forme libre 57"/>
            <p:cNvSpPr/>
            <p:nvPr/>
          </p:nvSpPr>
          <p:spPr>
            <a:xfrm>
              <a:off x="4822056" y="4559300"/>
              <a:ext cx="326008" cy="736600"/>
            </a:xfrm>
            <a:custGeom>
              <a:avLst/>
              <a:gdLst>
                <a:gd name="connsiteX0" fmla="*/ 0 w 254000"/>
                <a:gd name="connsiteY0" fmla="*/ 19050 h 736600"/>
                <a:gd name="connsiteX1" fmla="*/ 6350 w 254000"/>
                <a:gd name="connsiteY1" fmla="*/ 609600 h 736600"/>
                <a:gd name="connsiteX2" fmla="*/ 101600 w 254000"/>
                <a:gd name="connsiteY2" fmla="*/ 736600 h 736600"/>
                <a:gd name="connsiteX3" fmla="*/ 177800 w 254000"/>
                <a:gd name="connsiteY3" fmla="*/ 736600 h 736600"/>
                <a:gd name="connsiteX4" fmla="*/ 247650 w 254000"/>
                <a:gd name="connsiteY4" fmla="*/ 603250 h 736600"/>
                <a:gd name="connsiteX5" fmla="*/ 254000 w 254000"/>
                <a:gd name="connsiteY5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" h="736600">
                  <a:moveTo>
                    <a:pt x="0" y="19050"/>
                  </a:moveTo>
                  <a:cubicBezTo>
                    <a:pt x="2117" y="215900"/>
                    <a:pt x="4233" y="412750"/>
                    <a:pt x="6350" y="609600"/>
                  </a:cubicBezTo>
                  <a:lnTo>
                    <a:pt x="101600" y="736600"/>
                  </a:lnTo>
                  <a:lnTo>
                    <a:pt x="177800" y="736600"/>
                  </a:lnTo>
                  <a:lnTo>
                    <a:pt x="247650" y="603250"/>
                  </a:lnTo>
                  <a:cubicBezTo>
                    <a:pt x="249767" y="402167"/>
                    <a:pt x="251883" y="201083"/>
                    <a:pt x="254000" y="0"/>
                  </a:cubicBezTo>
                </a:path>
              </a:pathLst>
            </a:cu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3" name="Groupe 76"/>
          <p:cNvGrpSpPr/>
          <p:nvPr/>
        </p:nvGrpSpPr>
        <p:grpSpPr>
          <a:xfrm>
            <a:off x="5069400" y="3069612"/>
            <a:ext cx="216024" cy="714772"/>
            <a:chOff x="4788024" y="4293096"/>
            <a:chExt cx="360040" cy="1002804"/>
          </a:xfrm>
        </p:grpSpPr>
        <p:sp>
          <p:nvSpPr>
            <p:cNvPr id="60" name="Cylindre 59"/>
            <p:cNvSpPr/>
            <p:nvPr/>
          </p:nvSpPr>
          <p:spPr>
            <a:xfrm>
              <a:off x="4788024" y="4293096"/>
              <a:ext cx="360040" cy="2880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orme libre 60"/>
            <p:cNvSpPr/>
            <p:nvPr/>
          </p:nvSpPr>
          <p:spPr>
            <a:xfrm>
              <a:off x="4822056" y="4559300"/>
              <a:ext cx="326008" cy="736600"/>
            </a:xfrm>
            <a:custGeom>
              <a:avLst/>
              <a:gdLst>
                <a:gd name="connsiteX0" fmla="*/ 0 w 254000"/>
                <a:gd name="connsiteY0" fmla="*/ 19050 h 736600"/>
                <a:gd name="connsiteX1" fmla="*/ 6350 w 254000"/>
                <a:gd name="connsiteY1" fmla="*/ 609600 h 736600"/>
                <a:gd name="connsiteX2" fmla="*/ 101600 w 254000"/>
                <a:gd name="connsiteY2" fmla="*/ 736600 h 736600"/>
                <a:gd name="connsiteX3" fmla="*/ 177800 w 254000"/>
                <a:gd name="connsiteY3" fmla="*/ 736600 h 736600"/>
                <a:gd name="connsiteX4" fmla="*/ 247650 w 254000"/>
                <a:gd name="connsiteY4" fmla="*/ 603250 h 736600"/>
                <a:gd name="connsiteX5" fmla="*/ 254000 w 254000"/>
                <a:gd name="connsiteY5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" h="736600">
                  <a:moveTo>
                    <a:pt x="0" y="19050"/>
                  </a:moveTo>
                  <a:cubicBezTo>
                    <a:pt x="2117" y="215900"/>
                    <a:pt x="4233" y="412750"/>
                    <a:pt x="6350" y="609600"/>
                  </a:cubicBezTo>
                  <a:lnTo>
                    <a:pt x="101600" y="736600"/>
                  </a:lnTo>
                  <a:lnTo>
                    <a:pt x="177800" y="736600"/>
                  </a:lnTo>
                  <a:lnTo>
                    <a:pt x="247650" y="603250"/>
                  </a:lnTo>
                  <a:cubicBezTo>
                    <a:pt x="249767" y="402167"/>
                    <a:pt x="251883" y="201083"/>
                    <a:pt x="254000" y="0"/>
                  </a:cubicBezTo>
                </a:path>
              </a:pathLst>
            </a:cu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6" name="Groupe 76"/>
          <p:cNvGrpSpPr/>
          <p:nvPr/>
        </p:nvGrpSpPr>
        <p:grpSpPr>
          <a:xfrm>
            <a:off x="4421328" y="3861700"/>
            <a:ext cx="216024" cy="714772"/>
            <a:chOff x="4788024" y="4293096"/>
            <a:chExt cx="360040" cy="1002804"/>
          </a:xfrm>
        </p:grpSpPr>
        <p:sp>
          <p:nvSpPr>
            <p:cNvPr id="63" name="Cylindre 62"/>
            <p:cNvSpPr/>
            <p:nvPr/>
          </p:nvSpPr>
          <p:spPr>
            <a:xfrm>
              <a:off x="4788024" y="4293096"/>
              <a:ext cx="360040" cy="2880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Forme libre 63"/>
            <p:cNvSpPr/>
            <p:nvPr/>
          </p:nvSpPr>
          <p:spPr>
            <a:xfrm>
              <a:off x="4822056" y="4559300"/>
              <a:ext cx="326008" cy="736600"/>
            </a:xfrm>
            <a:custGeom>
              <a:avLst/>
              <a:gdLst>
                <a:gd name="connsiteX0" fmla="*/ 0 w 254000"/>
                <a:gd name="connsiteY0" fmla="*/ 19050 h 736600"/>
                <a:gd name="connsiteX1" fmla="*/ 6350 w 254000"/>
                <a:gd name="connsiteY1" fmla="*/ 609600 h 736600"/>
                <a:gd name="connsiteX2" fmla="*/ 101600 w 254000"/>
                <a:gd name="connsiteY2" fmla="*/ 736600 h 736600"/>
                <a:gd name="connsiteX3" fmla="*/ 177800 w 254000"/>
                <a:gd name="connsiteY3" fmla="*/ 736600 h 736600"/>
                <a:gd name="connsiteX4" fmla="*/ 247650 w 254000"/>
                <a:gd name="connsiteY4" fmla="*/ 603250 h 736600"/>
                <a:gd name="connsiteX5" fmla="*/ 254000 w 254000"/>
                <a:gd name="connsiteY5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" h="736600">
                  <a:moveTo>
                    <a:pt x="0" y="19050"/>
                  </a:moveTo>
                  <a:cubicBezTo>
                    <a:pt x="2117" y="215900"/>
                    <a:pt x="4233" y="412750"/>
                    <a:pt x="6350" y="609600"/>
                  </a:cubicBezTo>
                  <a:lnTo>
                    <a:pt x="101600" y="736600"/>
                  </a:lnTo>
                  <a:lnTo>
                    <a:pt x="177800" y="736600"/>
                  </a:lnTo>
                  <a:lnTo>
                    <a:pt x="247650" y="603250"/>
                  </a:lnTo>
                  <a:cubicBezTo>
                    <a:pt x="249767" y="402167"/>
                    <a:pt x="251883" y="201083"/>
                    <a:pt x="254000" y="0"/>
                  </a:cubicBezTo>
                </a:path>
              </a:pathLst>
            </a:cu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9" name="Groupe 76"/>
          <p:cNvGrpSpPr/>
          <p:nvPr/>
        </p:nvGrpSpPr>
        <p:grpSpPr>
          <a:xfrm>
            <a:off x="4565344" y="2781580"/>
            <a:ext cx="216024" cy="714772"/>
            <a:chOff x="4788024" y="4293096"/>
            <a:chExt cx="360040" cy="1002804"/>
          </a:xfrm>
        </p:grpSpPr>
        <p:sp>
          <p:nvSpPr>
            <p:cNvPr id="66" name="Cylindre 65"/>
            <p:cNvSpPr/>
            <p:nvPr/>
          </p:nvSpPr>
          <p:spPr>
            <a:xfrm>
              <a:off x="4788024" y="4293096"/>
              <a:ext cx="360040" cy="2880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Forme libre 66"/>
            <p:cNvSpPr/>
            <p:nvPr/>
          </p:nvSpPr>
          <p:spPr>
            <a:xfrm>
              <a:off x="4822056" y="4559300"/>
              <a:ext cx="326008" cy="736600"/>
            </a:xfrm>
            <a:custGeom>
              <a:avLst/>
              <a:gdLst>
                <a:gd name="connsiteX0" fmla="*/ 0 w 254000"/>
                <a:gd name="connsiteY0" fmla="*/ 19050 h 736600"/>
                <a:gd name="connsiteX1" fmla="*/ 6350 w 254000"/>
                <a:gd name="connsiteY1" fmla="*/ 609600 h 736600"/>
                <a:gd name="connsiteX2" fmla="*/ 101600 w 254000"/>
                <a:gd name="connsiteY2" fmla="*/ 736600 h 736600"/>
                <a:gd name="connsiteX3" fmla="*/ 177800 w 254000"/>
                <a:gd name="connsiteY3" fmla="*/ 736600 h 736600"/>
                <a:gd name="connsiteX4" fmla="*/ 247650 w 254000"/>
                <a:gd name="connsiteY4" fmla="*/ 603250 h 736600"/>
                <a:gd name="connsiteX5" fmla="*/ 254000 w 254000"/>
                <a:gd name="connsiteY5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" h="736600">
                  <a:moveTo>
                    <a:pt x="0" y="19050"/>
                  </a:moveTo>
                  <a:cubicBezTo>
                    <a:pt x="2117" y="215900"/>
                    <a:pt x="4233" y="412750"/>
                    <a:pt x="6350" y="609600"/>
                  </a:cubicBezTo>
                  <a:lnTo>
                    <a:pt x="101600" y="736600"/>
                  </a:lnTo>
                  <a:lnTo>
                    <a:pt x="177800" y="736600"/>
                  </a:lnTo>
                  <a:lnTo>
                    <a:pt x="247650" y="603250"/>
                  </a:lnTo>
                  <a:cubicBezTo>
                    <a:pt x="249767" y="402167"/>
                    <a:pt x="251883" y="201083"/>
                    <a:pt x="254000" y="0"/>
                  </a:cubicBezTo>
                </a:path>
              </a:pathLst>
            </a:cu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2" name="Groupe 80"/>
          <p:cNvGrpSpPr/>
          <p:nvPr/>
        </p:nvGrpSpPr>
        <p:grpSpPr>
          <a:xfrm>
            <a:off x="1396992" y="4941820"/>
            <a:ext cx="216024" cy="714772"/>
            <a:chOff x="4788024" y="4293096"/>
            <a:chExt cx="360040" cy="1002804"/>
          </a:xfrm>
        </p:grpSpPr>
        <p:sp>
          <p:nvSpPr>
            <p:cNvPr id="69" name="Cylindre 68"/>
            <p:cNvSpPr/>
            <p:nvPr/>
          </p:nvSpPr>
          <p:spPr>
            <a:xfrm>
              <a:off x="4788024" y="4293096"/>
              <a:ext cx="360040" cy="2880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Forme libre 69"/>
            <p:cNvSpPr/>
            <p:nvPr/>
          </p:nvSpPr>
          <p:spPr>
            <a:xfrm>
              <a:off x="4822056" y="4559300"/>
              <a:ext cx="326008" cy="736600"/>
            </a:xfrm>
            <a:custGeom>
              <a:avLst/>
              <a:gdLst>
                <a:gd name="connsiteX0" fmla="*/ 0 w 254000"/>
                <a:gd name="connsiteY0" fmla="*/ 19050 h 736600"/>
                <a:gd name="connsiteX1" fmla="*/ 6350 w 254000"/>
                <a:gd name="connsiteY1" fmla="*/ 609600 h 736600"/>
                <a:gd name="connsiteX2" fmla="*/ 101600 w 254000"/>
                <a:gd name="connsiteY2" fmla="*/ 736600 h 736600"/>
                <a:gd name="connsiteX3" fmla="*/ 177800 w 254000"/>
                <a:gd name="connsiteY3" fmla="*/ 736600 h 736600"/>
                <a:gd name="connsiteX4" fmla="*/ 247650 w 254000"/>
                <a:gd name="connsiteY4" fmla="*/ 603250 h 736600"/>
                <a:gd name="connsiteX5" fmla="*/ 254000 w 254000"/>
                <a:gd name="connsiteY5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" h="736600">
                  <a:moveTo>
                    <a:pt x="0" y="19050"/>
                  </a:moveTo>
                  <a:cubicBezTo>
                    <a:pt x="2117" y="215900"/>
                    <a:pt x="4233" y="412750"/>
                    <a:pt x="6350" y="609600"/>
                  </a:cubicBezTo>
                  <a:lnTo>
                    <a:pt x="101600" y="736600"/>
                  </a:lnTo>
                  <a:lnTo>
                    <a:pt x="177800" y="736600"/>
                  </a:lnTo>
                  <a:lnTo>
                    <a:pt x="247650" y="603250"/>
                  </a:lnTo>
                  <a:cubicBezTo>
                    <a:pt x="249767" y="402167"/>
                    <a:pt x="251883" y="201083"/>
                    <a:pt x="254000" y="0"/>
                  </a:cubicBezTo>
                </a:path>
              </a:pathLst>
            </a:cu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5" name="Groupe 80"/>
          <p:cNvGrpSpPr/>
          <p:nvPr/>
        </p:nvGrpSpPr>
        <p:grpSpPr>
          <a:xfrm>
            <a:off x="3053176" y="2853588"/>
            <a:ext cx="216024" cy="714772"/>
            <a:chOff x="4788024" y="4293096"/>
            <a:chExt cx="360040" cy="1002804"/>
          </a:xfrm>
        </p:grpSpPr>
        <p:sp>
          <p:nvSpPr>
            <p:cNvPr id="72" name="Cylindre 71"/>
            <p:cNvSpPr/>
            <p:nvPr/>
          </p:nvSpPr>
          <p:spPr>
            <a:xfrm>
              <a:off x="4788024" y="4293096"/>
              <a:ext cx="360040" cy="2880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Forme libre 72"/>
            <p:cNvSpPr/>
            <p:nvPr/>
          </p:nvSpPr>
          <p:spPr>
            <a:xfrm>
              <a:off x="4822056" y="4559300"/>
              <a:ext cx="326008" cy="736600"/>
            </a:xfrm>
            <a:custGeom>
              <a:avLst/>
              <a:gdLst>
                <a:gd name="connsiteX0" fmla="*/ 0 w 254000"/>
                <a:gd name="connsiteY0" fmla="*/ 19050 h 736600"/>
                <a:gd name="connsiteX1" fmla="*/ 6350 w 254000"/>
                <a:gd name="connsiteY1" fmla="*/ 609600 h 736600"/>
                <a:gd name="connsiteX2" fmla="*/ 101600 w 254000"/>
                <a:gd name="connsiteY2" fmla="*/ 736600 h 736600"/>
                <a:gd name="connsiteX3" fmla="*/ 177800 w 254000"/>
                <a:gd name="connsiteY3" fmla="*/ 736600 h 736600"/>
                <a:gd name="connsiteX4" fmla="*/ 247650 w 254000"/>
                <a:gd name="connsiteY4" fmla="*/ 603250 h 736600"/>
                <a:gd name="connsiteX5" fmla="*/ 254000 w 254000"/>
                <a:gd name="connsiteY5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" h="736600">
                  <a:moveTo>
                    <a:pt x="0" y="19050"/>
                  </a:moveTo>
                  <a:cubicBezTo>
                    <a:pt x="2117" y="215900"/>
                    <a:pt x="4233" y="412750"/>
                    <a:pt x="6350" y="609600"/>
                  </a:cubicBezTo>
                  <a:lnTo>
                    <a:pt x="101600" y="736600"/>
                  </a:lnTo>
                  <a:lnTo>
                    <a:pt x="177800" y="736600"/>
                  </a:lnTo>
                  <a:lnTo>
                    <a:pt x="247650" y="603250"/>
                  </a:lnTo>
                  <a:cubicBezTo>
                    <a:pt x="249767" y="402167"/>
                    <a:pt x="251883" y="201083"/>
                    <a:pt x="254000" y="0"/>
                  </a:cubicBezTo>
                </a:path>
              </a:pathLst>
            </a:cu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Flèche droite 73"/>
          <p:cNvSpPr/>
          <p:nvPr/>
        </p:nvSpPr>
        <p:spPr>
          <a:xfrm rot="2093888">
            <a:off x="4206186" y="5048854"/>
            <a:ext cx="1296144" cy="9361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" name="Picture 4" descr="C:\Documents and Settings\CE-FAUNE\Local Settings\Temporary Internet Files\Content.IE5\3FXU2O00\MC90044040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085184"/>
            <a:ext cx="1728192" cy="1728192"/>
          </a:xfrm>
          <a:prstGeom prst="rect">
            <a:avLst/>
          </a:prstGeom>
          <a:noFill/>
        </p:spPr>
      </p:pic>
      <p:pic>
        <p:nvPicPr>
          <p:cNvPr id="76" name="Picture 5" descr="Logo cdp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6533918"/>
            <a:ext cx="755576" cy="32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http://ts3.mm.bing.net/th?id=H.5013022557997286&amp;pid=15.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6093296"/>
            <a:ext cx="1234421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52928" cy="3195787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 smtClean="0"/>
              <a:t>Les faits :</a:t>
            </a:r>
            <a:endParaRPr lang="fr-FR" sz="3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786182" y="114298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Persistance de l’ADNe en milieu aquatique 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5720" y="6090842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Dégradation plus rapide de l’ADN dans l’environnement → radiations UV, bactéries, etc. 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5335" y="1842370"/>
            <a:ext cx="3667796" cy="3561228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879" y="1842370"/>
            <a:ext cx="3458361" cy="3532214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ttp://www.ecole-plus.com/dessin/animaux/Tetard.gif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1952547"/>
            <a:ext cx="1390134" cy="437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pecher.chez.com/images/poissons/esturgeo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137">
            <a:off x="6978094" y="1764614"/>
            <a:ext cx="1318254" cy="692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4725336" y="5514778"/>
            <a:ext cx="3667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fr-FR" sz="1600" b="1" u="sng" dirty="0" smtClean="0">
                <a:solidFill>
                  <a:schemeClr val="accent1">
                    <a:lumMod val="50000"/>
                  </a:schemeClr>
                </a:solidFill>
              </a:rPr>
              <a:t>onditions naturelles</a:t>
            </a:r>
            <a:endParaRPr lang="fr-FR" sz="1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20879" y="5489937"/>
            <a:ext cx="345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fr-FR" sz="1600" b="1" u="sng" dirty="0" smtClean="0">
                <a:solidFill>
                  <a:schemeClr val="accent1">
                    <a:lumMod val="50000"/>
                  </a:schemeClr>
                </a:solidFill>
              </a:rPr>
              <a:t>onditions contrôlées</a:t>
            </a:r>
            <a:endParaRPr lang="fr-FR" sz="1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0" y="6524180"/>
            <a:ext cx="9144000" cy="333820"/>
          </a:xfrm>
        </p:spPr>
        <p:txBody>
          <a:bodyPr>
            <a:normAutofit/>
          </a:bodyPr>
          <a:lstStyle/>
          <a:p>
            <a:r>
              <a:rPr lang="fr-FR" sz="1400" dirty="0" smtClean="0"/>
              <a:t>Rencontres </a:t>
            </a:r>
            <a:r>
              <a:rPr lang="fr-FR" sz="1400" dirty="0" err="1" smtClean="0"/>
              <a:t>batrachologiques</a:t>
            </a:r>
            <a:r>
              <a:rPr lang="fr-FR" sz="1400" dirty="0" smtClean="0"/>
              <a:t> de la Région Centre</a:t>
            </a:r>
            <a:endParaRPr lang="fr-F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680520" y="105273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prstClr val="black"/>
                </a:solidFill>
                <a:cs typeface="Arial" pitchFamily="34" charset="0"/>
              </a:rPr>
              <a:t>La méthode</a:t>
            </a:r>
            <a:endParaRPr lang="fr-FR" sz="2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6538007" y="4036812"/>
            <a:ext cx="338249" cy="1082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76201" y="2357430"/>
            <a:ext cx="2439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Identification des espèces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1770" y="2851957"/>
            <a:ext cx="292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→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eDNA Metabarcoding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21206" y="3691862"/>
            <a:ext cx="1429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Extraction ADN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8" descr="http://www.test-adn.com/images/image-adn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7537" y="4187882"/>
            <a:ext cx="343526" cy="2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2296782" y="4087696"/>
            <a:ext cx="338249" cy="1082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8" descr="http://www.test-adn.com/images/image-adn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0983" y="4198758"/>
            <a:ext cx="343526" cy="2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test-adn.com/images/image-adn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577" y="4198758"/>
            <a:ext cx="343526" cy="2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178899" y="3718778"/>
            <a:ext cx="218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Amplification avec amorces universelles  amphibien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3781691" y="4098776"/>
            <a:ext cx="338249" cy="1082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929454" y="435541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Séquençage NGS de l’ADN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306277" y="3604405"/>
            <a:ext cx="892784" cy="638362"/>
          </a:xfrm>
          <a:prstGeom prst="rect">
            <a:avLst/>
          </a:prstGeom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les-mille-etangs.com/images/etangs/anodonte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0020" y="4537209"/>
            <a:ext cx="235134" cy="12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NA sampling (CMiaud)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6565" y="3515520"/>
            <a:ext cx="1478183" cy="110935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C:\Users\Tony\AppData\Local\Microsoft\Windows\Temporary Internet Files\Content.Outlook\8YQRMLKA\taureau-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649" y="4492143"/>
            <a:ext cx="297359" cy="21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t3.gstatic.com/images?q=tbn:ANd9GcSsq6LijBOjp7_A6SeSzHZ_MpQ80X8fvXRs1lo8-GZFIua6qeTX0A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43979" y="4771456"/>
            <a:ext cx="249495" cy="1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independante.sitew.com/files/users/2/1/8/2/8/0/6/95300237truite_gif.gi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027" y="4522921"/>
            <a:ext cx="199789" cy="18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èche droite 22"/>
          <p:cNvSpPr/>
          <p:nvPr/>
        </p:nvSpPr>
        <p:spPr>
          <a:xfrm>
            <a:off x="6531221" y="3023929"/>
            <a:ext cx="338249" cy="1082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4477181" y="2908763"/>
            <a:ext cx="182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Base de références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Flèche droite 24"/>
          <p:cNvSpPr/>
          <p:nvPr/>
        </p:nvSpPr>
        <p:spPr>
          <a:xfrm rot="16200000">
            <a:off x="7634746" y="3376612"/>
            <a:ext cx="135191" cy="1060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2" descr="http://t3.gstatic.com/images?q=tbn:ANd9GcSsq6LijBOjp7_A6SeSzHZ_MpQ80X8fvXRs1lo8-GZFIua6qeTX0A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56783" y="2908762"/>
            <a:ext cx="455058" cy="3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ony\AppData\Local\Microsoft\Windows\Temporary Internet Files\Content.Outlook\8YQRMLKA\taureau-gr (2)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1377" y="2883375"/>
            <a:ext cx="520266" cy="37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Tony\Desktop\Nouveau dossier\salamandre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5245" y="4886798"/>
            <a:ext cx="531064" cy="3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Tony\Desktop\Nouveau dossier\salamandre.jp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30873" y="2763244"/>
            <a:ext cx="868697" cy="59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:\Pôle Observatoire\SPYGEN\mares_observateu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285992"/>
            <a:ext cx="6309738" cy="4377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ZoneTexte 6"/>
          <p:cNvSpPr txBox="1">
            <a:spLocks noChangeArrowheads="1"/>
          </p:cNvSpPr>
          <p:nvPr/>
        </p:nvSpPr>
        <p:spPr bwMode="auto">
          <a:xfrm>
            <a:off x="4357688" y="1124744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Première étude en 2013</a:t>
            </a:r>
            <a:endParaRPr lang="fr-FR" sz="2400" b="1" dirty="0"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8596" y="178592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100 mares, 4 groupes taxonomiques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/>
          <p:cNvSpPr txBox="1">
            <a:spLocks noChangeArrowheads="1"/>
          </p:cNvSpPr>
          <p:nvPr/>
        </p:nvSpPr>
        <p:spPr bwMode="auto">
          <a:xfrm>
            <a:off x="4357688" y="1124744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cs typeface="Arial" charset="0"/>
              </a:rPr>
              <a:t>Le choix des 100 mares</a:t>
            </a:r>
            <a:endParaRPr lang="fr-FR" sz="2400" b="1" dirty="0"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9592" y="1776873"/>
            <a:ext cx="72866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>
                <a:solidFill>
                  <a:srgbClr val="4A452A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Reflet répartition des </a:t>
            </a:r>
            <a:r>
              <a:rPr lang="fr-FR" sz="2000" b="1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habitats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franciliens</a:t>
            </a: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Potentiel</a:t>
            </a: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d’accueil pour la biodiversité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fr-FR" sz="2000" b="1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Bien réparties dans la région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4A452A"/>
                </a:solidFill>
                <a:latin typeface="Arial" charset="0"/>
                <a:cs typeface="Arial" charset="0"/>
              </a:rPr>
              <a:t> Données existantes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fr-FR" sz="2000" dirty="0">
              <a:solidFill>
                <a:srgbClr val="4A452A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fr-FR" sz="2000" dirty="0" smtClean="0">
              <a:solidFill>
                <a:srgbClr val="4A452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411758" y="2408462"/>
          <a:ext cx="4392489" cy="1524594"/>
        </p:xfrm>
        <a:graphic>
          <a:graphicData uri="http://schemas.openxmlformats.org/drawingml/2006/table">
            <a:tbl>
              <a:tblPr/>
              <a:tblGrid>
                <a:gridCol w="1833757"/>
                <a:gridCol w="1279366"/>
                <a:gridCol w="1279366"/>
              </a:tblGrid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idf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mares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Espaces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agricoles et ouverts semi-naturels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Forêts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071934" y="5857892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Echantillonnages effectués entre le 29 avril et le 23 mai 2013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10781</TotalTime>
  <Words>1711</Words>
  <Application>Microsoft Office PowerPoint</Application>
  <PresentationFormat>Affichage à l'écran (4:3)</PresentationFormat>
  <Paragraphs>888</Paragraphs>
  <Slides>29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1_Thème Office</vt:lpstr>
      <vt:lpstr>Inventaire des mares par l’ADN environnemental : premier bilan de l’échantillonnage de 100 mares franciliennes</vt:lpstr>
      <vt:lpstr>Diapositive 2</vt:lpstr>
      <vt:lpstr>Diapositive 3</vt:lpstr>
      <vt:lpstr>Diapositive 4</vt:lpstr>
      <vt:lpstr>Diapositive 5</vt:lpstr>
      <vt:lpstr>Les faits :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Les résultats en Île-de-France : les Poissons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Inventaire des mares par l’ADN environnemental : premier bilan de l’échantillonnage de 100 mares franciliennes</dc:title>
  <dc:creator>mzucca</dc:creator>
  <cp:lastModifiedBy>mzucca</cp:lastModifiedBy>
  <cp:revision>1044</cp:revision>
  <dcterms:created xsi:type="dcterms:W3CDTF">2014-03-28T14:01:12Z</dcterms:created>
  <dcterms:modified xsi:type="dcterms:W3CDTF">2014-12-08T17:13:23Z</dcterms:modified>
</cp:coreProperties>
</file>