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3" r:id="rId16"/>
    <p:sldId id="280" r:id="rId17"/>
    <p:sldId id="281" r:id="rId18"/>
    <p:sldId id="282" r:id="rId19"/>
    <p:sldId id="283" r:id="rId20"/>
    <p:sldId id="277" r:id="rId21"/>
    <p:sldId id="284" r:id="rId22"/>
    <p:sldId id="275" r:id="rId23"/>
    <p:sldId id="276" r:id="rId24"/>
    <p:sldId id="285" r:id="rId25"/>
    <p:sldId id="28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3"/>
    <p:restoredTop sz="93041"/>
  </p:normalViewPr>
  <p:slideViewPr>
    <p:cSldViewPr snapToGrid="0" snapToObjects="1">
      <p:cViewPr>
        <p:scale>
          <a:sx n="102" d="100"/>
          <a:sy n="102" d="100"/>
        </p:scale>
        <p:origin x="-2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0ABAB-09A4-AC4D-9234-3212EEEA09E7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F13D-A552-ED47-A5CB-AFF15CC32C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3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62DF-7C84-B245-BF34-4B05156221B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27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5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00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0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6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44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6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5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1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8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8A86-E5DC-7A43-AFB9-31FD3702BBA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CC7C-1393-184D-B805-572F90357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7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1978" y="0"/>
            <a:ext cx="9219156" cy="939452"/>
          </a:xfrm>
        </p:spPr>
        <p:txBody>
          <a:bodyPr>
            <a:normAutofit/>
          </a:bodyPr>
          <a:lstStyle/>
          <a:p>
            <a:r>
              <a:rPr lang="fr-FR" sz="5400" dirty="0" smtClean="0"/>
              <a:t>Prairies : écologie - botanique</a:t>
            </a:r>
            <a:endParaRPr lang="fr-FR" sz="5400" dirty="0"/>
          </a:p>
        </p:txBody>
      </p:sp>
      <p:sp>
        <p:nvSpPr>
          <p:cNvPr id="4" name="ZoneTexte 3"/>
          <p:cNvSpPr txBox="1"/>
          <p:nvPr/>
        </p:nvSpPr>
        <p:spPr>
          <a:xfrm>
            <a:off x="576945" y="1245124"/>
            <a:ext cx="9048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INTRODUCTION : définitions</a:t>
            </a:r>
          </a:p>
          <a:p>
            <a:endParaRPr lang="fr-FR" sz="2400" dirty="0"/>
          </a:p>
          <a:p>
            <a:r>
              <a:rPr lang="fr-FR" sz="2400" dirty="0" smtClean="0"/>
              <a:t>I- DIVERSITE ET POLES DYNAMIQUES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I.1- Armature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I.2- Friches: aspects dynamiques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I.3- Facteurs de diversité des prairies</a:t>
            </a:r>
          </a:p>
          <a:p>
            <a:r>
              <a:rPr lang="fr-FR" sz="2400" dirty="0" smtClean="0"/>
              <a:t>II- BIODIVERSITE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II.1- Endémisme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II.2- Rareté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II.3- Biodiversité ordinaire : menaces et gestion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56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fr-FR" altLang="x-none"/>
              <a:t>Exemples de milieux primaires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95300" y="2552701"/>
            <a:ext cx="5913029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altLang="x-none" sz="2800" dirty="0"/>
              <a:t>Pelouses alpines (&gt; 2500 m)</a:t>
            </a:r>
          </a:p>
          <a:p>
            <a:pPr>
              <a:buFontTx/>
              <a:buChar char="-"/>
            </a:pPr>
            <a:endParaRPr lang="fr-FR" altLang="x-none" sz="2800" dirty="0"/>
          </a:p>
          <a:p>
            <a:pPr>
              <a:buFontTx/>
              <a:buChar char="-"/>
            </a:pPr>
            <a:r>
              <a:rPr lang="fr-FR" altLang="x-none" sz="2800" dirty="0"/>
              <a:t>Bas-marais (transition avec tourbières)</a:t>
            </a:r>
          </a:p>
          <a:p>
            <a:pPr>
              <a:buFontTx/>
              <a:buChar char="-"/>
            </a:pPr>
            <a:endParaRPr lang="fr-FR" altLang="x-none" sz="2800" dirty="0"/>
          </a:p>
          <a:p>
            <a:pPr>
              <a:buFontTx/>
              <a:buChar char="-"/>
            </a:pPr>
            <a:r>
              <a:rPr lang="fr-FR" altLang="x-none" sz="2800" dirty="0"/>
              <a:t>Pelouses xériques méditerranéennes</a:t>
            </a:r>
          </a:p>
          <a:p>
            <a:pPr>
              <a:buFontTx/>
              <a:buChar char="-"/>
            </a:pPr>
            <a:endParaRPr lang="fr-FR" altLang="x-none" sz="2800" dirty="0"/>
          </a:p>
          <a:p>
            <a:pPr>
              <a:buFontTx/>
              <a:buChar char="-"/>
            </a:pPr>
            <a:r>
              <a:rPr lang="fr-FR" altLang="x-none" sz="2800" dirty="0"/>
              <a:t>Pelouses steppiques continentales</a:t>
            </a:r>
          </a:p>
          <a:p>
            <a:pPr>
              <a:buFontTx/>
              <a:buChar char="-"/>
            </a:pPr>
            <a:endParaRPr lang="fr-FR" altLang="x-none" sz="2800" dirty="0"/>
          </a:p>
          <a:p>
            <a:pPr>
              <a:buFontTx/>
              <a:buChar char="-"/>
            </a:pPr>
            <a:r>
              <a:rPr lang="fr-FR" altLang="x-none" sz="2800" dirty="0"/>
              <a:t>Prés salés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72200" y="990600"/>
            <a:ext cx="4191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sz="2400" dirty="0"/>
              <a:t>Limitation</a:t>
            </a:r>
            <a:r>
              <a:rPr lang="fr-FR" altLang="x-none" sz="2400" b="1" dirty="0"/>
              <a:t> naturelle</a:t>
            </a:r>
            <a:r>
              <a:rPr lang="fr-FR" altLang="x-none" sz="2400" dirty="0"/>
              <a:t> des ligneux en milieux extrême par des facteurs </a:t>
            </a:r>
            <a:r>
              <a:rPr lang="fr-FR" altLang="x-none" sz="2400" dirty="0" err="1">
                <a:solidFill>
                  <a:schemeClr val="accent1">
                    <a:lumMod val="75000"/>
                  </a:schemeClr>
                </a:solidFill>
              </a:rPr>
              <a:t>édapho</a:t>
            </a:r>
            <a:r>
              <a:rPr lang="fr-FR" altLang="x-none" sz="2400" dirty="0">
                <a:solidFill>
                  <a:schemeClr val="accent1">
                    <a:lumMod val="75000"/>
                  </a:schemeClr>
                </a:solidFill>
              </a:rPr>
              <a:t>-climatiques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239001" y="2552701"/>
            <a:ext cx="298568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x-none" sz="2800" dirty="0"/>
              <a:t>Froid</a:t>
            </a:r>
          </a:p>
          <a:p>
            <a:endParaRPr lang="fr-FR" altLang="x-none" sz="2800" dirty="0"/>
          </a:p>
          <a:p>
            <a:r>
              <a:rPr lang="fr-FR" altLang="x-none" sz="2800" dirty="0" smtClean="0"/>
              <a:t>Excès d’eau</a:t>
            </a:r>
            <a:endParaRPr lang="fr-FR" altLang="x-none" sz="2800" dirty="0"/>
          </a:p>
          <a:p>
            <a:endParaRPr lang="fr-FR" altLang="x-none" sz="2800" dirty="0"/>
          </a:p>
          <a:p>
            <a:r>
              <a:rPr lang="fr-FR" altLang="x-none" sz="2800" dirty="0"/>
              <a:t>Sécheresse</a:t>
            </a:r>
          </a:p>
          <a:p>
            <a:endParaRPr lang="fr-FR" altLang="x-none" sz="2800" dirty="0"/>
          </a:p>
          <a:p>
            <a:r>
              <a:rPr lang="fr-FR" altLang="x-none" sz="2800" dirty="0"/>
              <a:t>Froid et sécheresse</a:t>
            </a:r>
          </a:p>
          <a:p>
            <a:endParaRPr lang="fr-FR" altLang="x-none" sz="2800" dirty="0"/>
          </a:p>
          <a:p>
            <a:r>
              <a:rPr lang="fr-FR" altLang="x-none" sz="2800" dirty="0"/>
              <a:t>Sel </a:t>
            </a:r>
          </a:p>
        </p:txBody>
      </p:sp>
    </p:spTree>
    <p:extLst>
      <p:ext uri="{BB962C8B-B14F-4D97-AF65-F5344CB8AC3E}">
        <p14:creationId xmlns:p14="http://schemas.microsoft.com/office/powerpoint/2010/main" val="527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fr-FR" altLang="x-none"/>
              <a:t>I.3.1- Pelouses édapho-climatiques</a:t>
            </a:r>
            <a:br>
              <a:rPr lang="fr-FR" altLang="x-none"/>
            </a:br>
            <a:r>
              <a:rPr lang="fr-FR" altLang="x-none"/>
              <a:t>exemple des graminées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2321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sur calcaire </a:t>
            </a:r>
            <a:r>
              <a:rPr lang="fr-FR" altLang="x-none"/>
              <a:t>(classes)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1" y="4495801"/>
            <a:ext cx="2805961" cy="1200329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Lygeo-Stipetea</a:t>
            </a:r>
            <a:endParaRPr lang="fr-FR" altLang="x-none"/>
          </a:p>
          <a:p>
            <a:r>
              <a:rPr lang="fr-FR" altLang="x-none" i="1"/>
              <a:t>Brachypodium retusum</a:t>
            </a:r>
            <a:endParaRPr lang="fr-FR" altLang="x-none"/>
          </a:p>
          <a:p>
            <a:r>
              <a:rPr lang="fr-FR" altLang="x-none" i="1"/>
              <a:t>Brachypodium phoenicoides</a:t>
            </a:r>
            <a:endParaRPr lang="fr-FR" altLang="x-none"/>
          </a:p>
          <a:p>
            <a:r>
              <a:rPr lang="fr-FR" altLang="x-none"/>
              <a:t>nombreuses Thérophytes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773631" y="4772800"/>
            <a:ext cx="2421753" cy="923330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Festuco-Brometea</a:t>
            </a:r>
            <a:endParaRPr lang="fr-FR" altLang="x-none" dirty="0"/>
          </a:p>
          <a:p>
            <a:r>
              <a:rPr lang="fr-FR" altLang="x-none" dirty="0"/>
              <a:t>(</a:t>
            </a:r>
            <a:r>
              <a:rPr lang="fr-FR" altLang="x-none" i="1" dirty="0" err="1"/>
              <a:t>Xero</a:t>
            </a:r>
            <a:r>
              <a:rPr lang="fr-FR" altLang="x-none" dirty="0"/>
              <a:t>- et </a:t>
            </a:r>
            <a:r>
              <a:rPr lang="fr-FR" altLang="x-none" i="1" dirty="0" err="1"/>
              <a:t>Mesobromion</a:t>
            </a:r>
            <a:r>
              <a:rPr lang="fr-FR" altLang="x-none" dirty="0"/>
              <a:t>)</a:t>
            </a:r>
          </a:p>
          <a:p>
            <a:r>
              <a:rPr lang="fr-FR" altLang="x-none" i="1" dirty="0" err="1"/>
              <a:t>Bromus</a:t>
            </a:r>
            <a:r>
              <a:rPr lang="fr-FR" altLang="x-none" i="1" dirty="0"/>
              <a:t> erectus</a:t>
            </a:r>
            <a:endParaRPr lang="fr-FR" altLang="x-none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6172200"/>
            <a:ext cx="2491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2">
                    <a:lumMod val="75000"/>
                  </a:schemeClr>
                </a:solidFill>
              </a:rPr>
              <a:t>domaine </a:t>
            </a:r>
            <a:r>
              <a:rPr lang="fr-FR" altLang="x-none" b="1" dirty="0">
                <a:solidFill>
                  <a:schemeClr val="accent2">
                    <a:lumMod val="75000"/>
                  </a:schemeClr>
                </a:solidFill>
              </a:rPr>
              <a:t>méditerranéen</a:t>
            </a:r>
            <a:endParaRPr lang="fr-FR" altLang="x-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172201" y="3657601"/>
            <a:ext cx="2023183" cy="646331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Festuco-Seslerietea</a:t>
            </a:r>
            <a:endParaRPr lang="fr-FR" altLang="x-none"/>
          </a:p>
          <a:p>
            <a:r>
              <a:rPr lang="fr-FR" altLang="x-none" i="1"/>
              <a:t>Sesleria caerulea</a:t>
            </a:r>
            <a:endParaRPr lang="fr-FR" altLang="x-non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101794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Salicetea herbaceae</a:t>
            </a:r>
            <a:endParaRPr lang="fr-FR" altLang="x-none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9163481" y="1600201"/>
            <a:ext cx="133581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dirty="0"/>
              <a:t>ETAGES</a:t>
            </a:r>
          </a:p>
          <a:p>
            <a:pPr algn="ctr"/>
            <a:endParaRPr lang="fr-FR" altLang="x-none" dirty="0"/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nival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alpin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subalpin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montagnard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collinéen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927726" y="6156325"/>
            <a:ext cx="265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submédit</a:t>
            </a:r>
            <a:r>
              <a:rPr lang="fr-FR" altLang="x-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./</a:t>
            </a:r>
            <a:r>
              <a:rPr lang="fr-FR" altLang="x-non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atl</a:t>
            </a:r>
            <a:r>
              <a:rPr lang="fr-FR" altLang="x-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./continental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181601" y="2971801"/>
            <a:ext cx="3748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« végétation supraforestière cryophile</a:t>
            </a:r>
          </a:p>
          <a:p>
            <a:r>
              <a:rPr lang="fr-FR" altLang="x-none"/>
              <a:t>des sols géliturbés »</a:t>
            </a:r>
          </a:p>
        </p:txBody>
      </p:sp>
      <p:pic>
        <p:nvPicPr>
          <p:cNvPr id="12" name="Picture 12" descr="Sesleria.jpg                                                   00061069Macintosh HD                   BC99AB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09" y="2445819"/>
            <a:ext cx="2656365" cy="19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endParaRPr lang="x-none" altLang="x-none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041526" y="1355725"/>
            <a:ext cx="1231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sur silice</a:t>
            </a:r>
            <a:endParaRPr lang="fr-FR" altLang="x-none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23618" y="4371202"/>
            <a:ext cx="1845762" cy="923330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Helianthemetalia</a:t>
            </a:r>
            <a:endParaRPr lang="fr-FR" altLang="x-none" dirty="0"/>
          </a:p>
          <a:p>
            <a:r>
              <a:rPr lang="fr-FR" altLang="x-none" i="1" dirty="0"/>
              <a:t>Aira </a:t>
            </a:r>
            <a:r>
              <a:rPr lang="fr-FR" altLang="x-none" i="1" dirty="0" err="1"/>
              <a:t>caryophyllea</a:t>
            </a:r>
            <a:endParaRPr lang="fr-FR" altLang="x-none" dirty="0"/>
          </a:p>
          <a:p>
            <a:r>
              <a:rPr lang="fr-FR" altLang="x-none" i="1" dirty="0"/>
              <a:t>Aira </a:t>
            </a:r>
            <a:r>
              <a:rPr lang="fr-FR" altLang="x-none" i="1" dirty="0" err="1"/>
              <a:t>praecox</a:t>
            </a:r>
            <a:endParaRPr lang="fr-FR" altLang="x-none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572000" y="4648201"/>
            <a:ext cx="1611980" cy="646331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Agrostion</a:t>
            </a:r>
            <a:endParaRPr lang="fr-FR" altLang="x-none"/>
          </a:p>
          <a:p>
            <a:r>
              <a:rPr lang="fr-FR" altLang="x-none" i="1"/>
              <a:t>Agrostis curtisii</a:t>
            </a:r>
            <a:endParaRPr lang="fr-FR" altLang="x-none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086600" y="4648201"/>
            <a:ext cx="1570302" cy="646331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Violion</a:t>
            </a:r>
          </a:p>
          <a:p>
            <a:r>
              <a:rPr lang="fr-FR" altLang="x-none" i="1"/>
              <a:t>Anthoxanthum</a:t>
            </a:r>
            <a:endParaRPr lang="fr-FR" altLang="x-none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24001" y="5943600"/>
            <a:ext cx="73225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2">
                    <a:lumMod val="50000"/>
                  </a:schemeClr>
                </a:solidFill>
              </a:rPr>
              <a:t>domaine méditerranéen    </a:t>
            </a:r>
            <a:r>
              <a:rPr lang="fr-FR" altLang="x-none" dirty="0" smtClean="0">
                <a:solidFill>
                  <a:schemeClr val="accent2">
                    <a:lumMod val="50000"/>
                  </a:schemeClr>
                </a:solidFill>
              </a:rPr>
              <a:t>                 </a:t>
            </a:r>
            <a:r>
              <a:rPr lang="fr-FR" altLang="x-none" dirty="0">
                <a:solidFill>
                  <a:schemeClr val="accent2">
                    <a:lumMod val="75000"/>
                  </a:schemeClr>
                </a:solidFill>
              </a:rPr>
              <a:t>atlantique  </a:t>
            </a:r>
            <a:r>
              <a:rPr lang="fr-FR" altLang="x-none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fr-FR" altLang="x-none" dirty="0" err="1">
                <a:solidFill>
                  <a:schemeClr val="accent2">
                    <a:lumMod val="75000"/>
                  </a:schemeClr>
                </a:solidFill>
              </a:rPr>
              <a:t>subatl</a:t>
            </a:r>
            <a:r>
              <a:rPr lang="fr-FR" altLang="x-none" dirty="0">
                <a:solidFill>
                  <a:schemeClr val="accent2">
                    <a:lumMod val="75000"/>
                  </a:schemeClr>
                </a:solidFill>
              </a:rPr>
              <a:t>./continental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555108" y="1848534"/>
            <a:ext cx="2101794" cy="646331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Salicetea</a:t>
            </a:r>
            <a:r>
              <a:rPr lang="fr-FR" altLang="x-none" b="1" i="1" dirty="0"/>
              <a:t> </a:t>
            </a:r>
            <a:r>
              <a:rPr lang="fr-FR" altLang="x-none" b="1" i="1" dirty="0" err="1"/>
              <a:t>herbaceae</a:t>
            </a:r>
            <a:endParaRPr lang="fr-FR" altLang="x-none" b="1" i="1" dirty="0"/>
          </a:p>
          <a:p>
            <a:r>
              <a:rPr lang="fr-FR" altLang="x-none" i="1" dirty="0" err="1"/>
              <a:t>Deschampsia</a:t>
            </a:r>
            <a:r>
              <a:rPr lang="fr-FR" altLang="x-none" dirty="0"/>
              <a:t> var.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697519" y="2993096"/>
            <a:ext cx="1959383" cy="923330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Caricetea curvulae</a:t>
            </a:r>
            <a:endParaRPr lang="fr-FR" altLang="x-none"/>
          </a:p>
          <a:p>
            <a:r>
              <a:rPr lang="fr-FR" altLang="x-none" i="1"/>
              <a:t>Festuca varia</a:t>
            </a:r>
            <a:endParaRPr lang="fr-FR" altLang="x-none"/>
          </a:p>
          <a:p>
            <a:r>
              <a:rPr lang="fr-FR" altLang="x-none" i="1"/>
              <a:t>Festuca spadicea</a:t>
            </a:r>
            <a:r>
              <a:rPr lang="fr-FR" altLang="x-none"/>
              <a:t>*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119831" y="3024628"/>
            <a:ext cx="18237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pH moins acide</a:t>
            </a:r>
          </a:p>
          <a:p>
            <a:r>
              <a:rPr lang="fr-FR" altLang="x-none" i="1" dirty="0"/>
              <a:t>Agrostis </a:t>
            </a:r>
            <a:r>
              <a:rPr lang="fr-FR" altLang="x-none" i="1" dirty="0" err="1"/>
              <a:t>capillaris</a:t>
            </a:r>
            <a:endParaRPr lang="fr-FR" altLang="x-none" dirty="0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943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5943600" y="3733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9180943" y="1143001"/>
            <a:ext cx="133581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dirty="0"/>
              <a:t>ETAGES</a:t>
            </a:r>
          </a:p>
          <a:p>
            <a:pPr algn="ctr"/>
            <a:endParaRPr lang="fr-FR" altLang="x-none" dirty="0"/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nival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alpin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subalpin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montagnard</a:t>
            </a:r>
          </a:p>
          <a:p>
            <a:pPr algn="ctr"/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collinéen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0" y="1741719"/>
            <a:ext cx="3451789" cy="2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43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fr-FR" altLang="x-none" dirty="0"/>
              <a:t>I.3.1- PELOUSES </a:t>
            </a:r>
            <a:br>
              <a:rPr lang="fr-FR" altLang="x-none" dirty="0"/>
            </a:br>
            <a:r>
              <a:rPr lang="fr-FR" altLang="x-none" dirty="0"/>
              <a:t>en Ile-de-France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725468" y="3694898"/>
            <a:ext cx="1420069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/>
              <a:t>PRAIRIES</a:t>
            </a:r>
          </a:p>
          <a:p>
            <a:r>
              <a:rPr lang="fr-FR" altLang="x-none" dirty="0"/>
              <a:t>mésophiles</a:t>
            </a:r>
          </a:p>
          <a:p>
            <a:r>
              <a:rPr lang="fr-FR" altLang="x-none" dirty="0"/>
              <a:t>mésotrophes</a:t>
            </a:r>
          </a:p>
          <a:p>
            <a:r>
              <a:rPr lang="fr-FR" altLang="x-none" b="1" i="1" dirty="0" err="1"/>
              <a:t>Cynosurion</a:t>
            </a:r>
            <a:endParaRPr lang="fr-FR" altLang="x-none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240" y="2477800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3200" b="1"/>
              <a:t>ca</a:t>
            </a:r>
            <a:endParaRPr lang="fr-FR" altLang="x-none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2240" y="4931281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3200" b="1"/>
              <a:t>si</a:t>
            </a:r>
            <a:endParaRPr lang="fr-FR" altLang="x-none" sz="32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799420" y="2209800"/>
            <a:ext cx="2021707" cy="1600438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Mesobromion</a:t>
            </a:r>
            <a:endParaRPr lang="fr-FR" altLang="x-none" b="1" i="1" dirty="0"/>
          </a:p>
          <a:p>
            <a:r>
              <a:rPr lang="fr-FR" altLang="x-none" sz="1600" i="1" dirty="0" err="1"/>
              <a:t>Avenula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pratensis</a:t>
            </a:r>
            <a:endParaRPr lang="fr-FR" altLang="x-none" sz="1600" i="1" dirty="0"/>
          </a:p>
          <a:p>
            <a:r>
              <a:rPr lang="fr-FR" altLang="x-none" sz="1600" i="1" dirty="0" err="1"/>
              <a:t>Carthamus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mitissimus</a:t>
            </a:r>
            <a:endParaRPr lang="fr-FR" altLang="x-none" sz="1600" i="1" dirty="0"/>
          </a:p>
          <a:p>
            <a:r>
              <a:rPr lang="fr-FR" altLang="x-none" sz="1600" i="1" dirty="0" err="1"/>
              <a:t>Koeleria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pyramidata</a:t>
            </a:r>
            <a:endParaRPr lang="fr-FR" altLang="x-none" sz="1600" i="1" dirty="0"/>
          </a:p>
          <a:p>
            <a:r>
              <a:rPr lang="fr-FR" altLang="x-none" sz="1600" i="1" dirty="0"/>
              <a:t>Orchis </a:t>
            </a:r>
            <a:r>
              <a:rPr lang="fr-FR" altLang="x-none" sz="1600" i="1" dirty="0" err="1"/>
              <a:t>simia</a:t>
            </a:r>
            <a:endParaRPr lang="fr-FR" altLang="x-none" sz="1600" i="1" dirty="0"/>
          </a:p>
          <a:p>
            <a:r>
              <a:rPr lang="fr-FR" altLang="x-none" sz="1600" i="1" dirty="0"/>
              <a:t>Orobanche </a:t>
            </a:r>
            <a:r>
              <a:rPr lang="fr-FR" altLang="x-none" sz="1600" i="1" dirty="0" err="1"/>
              <a:t>teucrii</a:t>
            </a:r>
            <a:endParaRPr lang="fr-FR" altLang="x-none" i="1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194231" y="4550391"/>
            <a:ext cx="1703864" cy="1877437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Nardetea</a:t>
            </a:r>
            <a:endParaRPr lang="fr-FR" altLang="x-none" b="1" i="1" dirty="0"/>
          </a:p>
          <a:p>
            <a:r>
              <a:rPr lang="fr-FR" altLang="x-none" b="1" i="1" dirty="0" err="1"/>
              <a:t>Violion</a:t>
            </a:r>
            <a:endParaRPr lang="fr-FR" altLang="x-none" b="1" i="1" dirty="0"/>
          </a:p>
          <a:p>
            <a:r>
              <a:rPr lang="fr-FR" altLang="x-none" sz="1600" i="1" dirty="0" err="1"/>
              <a:t>Anacamptis</a:t>
            </a:r>
            <a:r>
              <a:rPr lang="fr-FR" altLang="x-none" sz="1600" i="1" dirty="0"/>
              <a:t> morio</a:t>
            </a:r>
          </a:p>
          <a:p>
            <a:r>
              <a:rPr lang="fr-FR" altLang="x-none" sz="1600" i="1" dirty="0"/>
              <a:t>Galium saxatile</a:t>
            </a:r>
          </a:p>
          <a:p>
            <a:r>
              <a:rPr lang="fr-FR" altLang="x-none" sz="1600" i="1" dirty="0" err="1"/>
              <a:t>Jasione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montana</a:t>
            </a:r>
            <a:endParaRPr lang="fr-FR" altLang="x-none" sz="1600" i="1" dirty="0"/>
          </a:p>
          <a:p>
            <a:r>
              <a:rPr lang="fr-FR" altLang="x-none" sz="1600" i="1" dirty="0" err="1"/>
              <a:t>Nardus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stricta</a:t>
            </a:r>
            <a:endParaRPr lang="fr-FR" altLang="x-none" sz="1600" i="1" dirty="0"/>
          </a:p>
          <a:p>
            <a:r>
              <a:rPr lang="fr-FR" altLang="x-none" sz="1600" i="1" dirty="0"/>
              <a:t>Viola </a:t>
            </a:r>
            <a:r>
              <a:rPr lang="fr-FR" altLang="x-none" sz="1600" i="1" dirty="0" err="1"/>
              <a:t>canina</a:t>
            </a:r>
            <a:endParaRPr lang="fr-FR" altLang="x-none" dirty="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81335" y="2209800"/>
            <a:ext cx="2177327" cy="1600438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Xerobromion</a:t>
            </a:r>
            <a:endParaRPr lang="fr-FR" altLang="x-none" dirty="0"/>
          </a:p>
          <a:p>
            <a:r>
              <a:rPr lang="fr-FR" altLang="x-none" sz="1600" i="1" dirty="0" err="1"/>
              <a:t>Coronilla</a:t>
            </a:r>
            <a:r>
              <a:rPr lang="fr-FR" altLang="x-none" sz="1600" i="1" dirty="0"/>
              <a:t> minima</a:t>
            </a:r>
          </a:p>
          <a:p>
            <a:r>
              <a:rPr lang="fr-FR" altLang="x-none" sz="1600" i="1" dirty="0" err="1"/>
              <a:t>Globularia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bisnagarica</a:t>
            </a:r>
            <a:endParaRPr lang="fr-FR" altLang="x-none" sz="1600" i="1" dirty="0"/>
          </a:p>
          <a:p>
            <a:r>
              <a:rPr lang="fr-FR" altLang="x-none" sz="1600" i="1" dirty="0" err="1"/>
              <a:t>Helianthemum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incanum</a:t>
            </a:r>
            <a:endParaRPr lang="fr-FR" altLang="x-none" sz="1600" i="1" dirty="0"/>
          </a:p>
          <a:p>
            <a:r>
              <a:rPr lang="fr-FR" altLang="x-none" sz="1600" i="1" dirty="0"/>
              <a:t>Stipa </a:t>
            </a:r>
            <a:r>
              <a:rPr lang="fr-FR" altLang="x-none" sz="1600" i="1" dirty="0" err="1"/>
              <a:t>pennata</a:t>
            </a:r>
            <a:r>
              <a:rPr lang="fr-FR" altLang="x-none" sz="1600" i="1" dirty="0"/>
              <a:t> </a:t>
            </a:r>
          </a:p>
          <a:p>
            <a:r>
              <a:rPr lang="fr-FR" altLang="x-none" sz="1600" i="1" dirty="0" err="1"/>
              <a:t>Teucrium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montanum</a:t>
            </a:r>
            <a:endParaRPr lang="fr-FR" altLang="x-none" dirty="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833095" y="1932801"/>
            <a:ext cx="2069926" cy="1877437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/>
              <a:t>variante </a:t>
            </a:r>
          </a:p>
          <a:p>
            <a:r>
              <a:rPr lang="fr-FR" altLang="x-none" dirty="0"/>
              <a:t>sur marnes</a:t>
            </a:r>
          </a:p>
          <a:p>
            <a:r>
              <a:rPr lang="fr-FR" altLang="x-none" sz="1600" i="1" dirty="0"/>
              <a:t>Cirsium </a:t>
            </a:r>
            <a:r>
              <a:rPr lang="fr-FR" altLang="x-none" sz="1600" i="1" dirty="0" err="1"/>
              <a:t>tuberosum</a:t>
            </a:r>
            <a:endParaRPr lang="fr-FR" altLang="x-none" sz="1600" i="1" dirty="0"/>
          </a:p>
          <a:p>
            <a:r>
              <a:rPr lang="fr-FR" altLang="x-none" sz="1600" i="1" dirty="0" err="1"/>
              <a:t>Euphorbia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verrucosa</a:t>
            </a:r>
            <a:endParaRPr lang="fr-FR" altLang="x-none" sz="1600" i="1" dirty="0"/>
          </a:p>
          <a:p>
            <a:r>
              <a:rPr lang="fr-FR" altLang="x-none" sz="1600" i="1" dirty="0" err="1"/>
              <a:t>Gentianella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germanica</a:t>
            </a:r>
            <a:endParaRPr lang="fr-FR" altLang="x-none" sz="1600" i="1" dirty="0"/>
          </a:p>
          <a:p>
            <a:r>
              <a:rPr lang="fr-FR" altLang="x-none" sz="1600" i="1" dirty="0" err="1"/>
              <a:t>Inula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salicina</a:t>
            </a:r>
            <a:endParaRPr lang="fr-FR" altLang="x-none" sz="1600" i="1" dirty="0"/>
          </a:p>
          <a:p>
            <a:r>
              <a:rPr lang="fr-FR" altLang="x-none" sz="1600" i="1" dirty="0"/>
              <a:t>Lotus </a:t>
            </a:r>
            <a:r>
              <a:rPr lang="fr-FR" altLang="x-none" sz="1600" i="1" dirty="0" err="1"/>
              <a:t>maritimus</a:t>
            </a:r>
            <a:endParaRPr lang="fr-FR" altLang="x-none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357826" y="3904435"/>
            <a:ext cx="42286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000" dirty="0">
                <a:solidFill>
                  <a:schemeClr val="accent6">
                    <a:lumMod val="50000"/>
                  </a:schemeClr>
                </a:solidFill>
              </a:rPr>
              <a:t>Endémisme en basse vallée de la Seine</a:t>
            </a:r>
            <a:endParaRPr lang="fr-FR" altLang="x-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281335" y="4746992"/>
            <a:ext cx="1904432" cy="1631216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Helianthemetea</a:t>
            </a:r>
            <a:endParaRPr lang="fr-FR" altLang="x-none" b="1" i="1" dirty="0"/>
          </a:p>
          <a:p>
            <a:r>
              <a:rPr lang="fr-FR" altLang="x-none" b="1" i="1" dirty="0" err="1"/>
              <a:t>Thero-Airion</a:t>
            </a:r>
            <a:endParaRPr lang="fr-FR" altLang="x-none" b="1" i="1" dirty="0"/>
          </a:p>
          <a:p>
            <a:r>
              <a:rPr lang="fr-FR" altLang="x-none" sz="1600" i="1" dirty="0"/>
              <a:t>Aira </a:t>
            </a:r>
            <a:r>
              <a:rPr lang="fr-FR" altLang="x-none" sz="1600" i="1" dirty="0" err="1"/>
              <a:t>sp.pl</a:t>
            </a:r>
            <a:r>
              <a:rPr lang="fr-FR" altLang="x-none" sz="1600" i="1" dirty="0"/>
              <a:t>.</a:t>
            </a:r>
          </a:p>
          <a:p>
            <a:r>
              <a:rPr lang="fr-FR" altLang="x-none" sz="1600" i="1" dirty="0"/>
              <a:t>Myosotis </a:t>
            </a:r>
            <a:r>
              <a:rPr lang="fr-FR" altLang="x-none" sz="1600" i="1" dirty="0" err="1"/>
              <a:t>stricta</a:t>
            </a:r>
            <a:endParaRPr lang="fr-FR" altLang="x-none" sz="1600" i="1" dirty="0"/>
          </a:p>
          <a:p>
            <a:r>
              <a:rPr lang="fr-FR" altLang="x-none" sz="1600" i="1" dirty="0" err="1"/>
              <a:t>Scleranthus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perennis</a:t>
            </a:r>
            <a:endParaRPr lang="fr-FR" altLang="x-none" sz="1600" i="1" dirty="0"/>
          </a:p>
          <a:p>
            <a:r>
              <a:rPr lang="fr-FR" altLang="x-none" sz="1600" i="1" dirty="0" err="1" smtClean="0"/>
              <a:t>Tuberaria</a:t>
            </a:r>
            <a:r>
              <a:rPr lang="fr-FR" altLang="x-none" sz="1600" i="1" dirty="0" smtClean="0"/>
              <a:t> </a:t>
            </a:r>
            <a:r>
              <a:rPr lang="fr-FR" altLang="x-none" sz="1600" i="1" dirty="0" err="1"/>
              <a:t>guttata</a:t>
            </a:r>
            <a:endParaRPr lang="fr-FR" altLang="x-none" dirty="0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575179" y="1618423"/>
            <a:ext cx="2556982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Classe </a:t>
            </a:r>
            <a:r>
              <a:rPr lang="fr-FR" altLang="x-none" b="1" i="1" dirty="0" err="1"/>
              <a:t>Festuco-Brometea</a:t>
            </a:r>
            <a:endParaRPr lang="fr-FR" altLang="x-none" dirty="0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392187" y="5489110"/>
            <a:ext cx="2133600" cy="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392187" y="5510719"/>
            <a:ext cx="1907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formation d’un sol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9233188" y="3853444"/>
            <a:ext cx="1502912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fr-FR" altLang="x-none" sz="2000" dirty="0">
                <a:solidFill>
                  <a:schemeClr val="accent4">
                    <a:lumMod val="50000"/>
                  </a:schemeClr>
                </a:solidFill>
              </a:rPr>
              <a:t>convergence</a:t>
            </a:r>
          </a:p>
          <a:p>
            <a:pPr algn="ctr"/>
            <a:r>
              <a:rPr lang="fr-FR" altLang="x-none" sz="2000" dirty="0">
                <a:solidFill>
                  <a:schemeClr val="accent4">
                    <a:lumMod val="50000"/>
                  </a:schemeClr>
                </a:solidFill>
              </a:rPr>
              <a:t>=</a:t>
            </a:r>
          </a:p>
          <a:p>
            <a:pPr algn="ctr"/>
            <a:r>
              <a:rPr lang="fr-FR" altLang="x-none" sz="2000" dirty="0">
                <a:solidFill>
                  <a:schemeClr val="accent4">
                    <a:lumMod val="50000"/>
                  </a:schemeClr>
                </a:solidFill>
              </a:rPr>
              <a:t>banalisation</a:t>
            </a:r>
            <a:endParaRPr lang="fr-FR" altLang="x-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Picture 10" descr="Xolantha.jpg                                                   00061069Macintosh HD                   BC99AB3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8" y="5510719"/>
            <a:ext cx="1029867" cy="13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413858" y="2616164"/>
            <a:ext cx="224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Arrhénathéraie</a:t>
            </a:r>
            <a:r>
              <a:rPr lang="fr-FR" dirty="0" smtClean="0"/>
              <a:t> sèche à Centaurée jacée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413856" y="5372219"/>
            <a:ext cx="27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Arrhénathéraie</a:t>
            </a:r>
            <a:r>
              <a:rPr lang="fr-FR" dirty="0" smtClean="0"/>
              <a:t> décalcifiée à Agrostis capillaire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5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/>
              <a:t>flore des pelouses calcicoles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70414" y="1397000"/>
          <a:ext cx="6097587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Graphique" r:id="rId3" imgW="6096000" imgH="4064000" progId="MSGraph.Chart.8">
                  <p:embed followColorScheme="full"/>
                </p:oleObj>
              </mc:Choice>
              <mc:Fallback>
                <p:oleObj name="Graphique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4" y="1397000"/>
                        <a:ext cx="6097587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775325" y="6003925"/>
            <a:ext cx="1561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rgbClr val="C00000"/>
                </a:solidFill>
              </a:rPr>
              <a:t>sur 85 espèces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495800" y="1905000"/>
            <a:ext cx="3994748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présence de chaméphytes + thérophytes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7162800" y="2438400"/>
            <a:ext cx="0" cy="60960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382000" y="2438400"/>
            <a:ext cx="0" cy="914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14600" y="2438400"/>
            <a:ext cx="4631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000"/>
              <a:t>espèces de sols très superficiels: rendosols</a:t>
            </a:r>
            <a:endParaRPr lang="fr-FR" altLang="x-none"/>
          </a:p>
        </p:txBody>
      </p:sp>
      <p:sp>
        <p:nvSpPr>
          <p:cNvPr id="39945" name="AutoShape 9"/>
          <p:cNvSpPr>
            <a:spLocks/>
          </p:cNvSpPr>
          <p:nvPr/>
        </p:nvSpPr>
        <p:spPr bwMode="auto">
          <a:xfrm rot="-5399999">
            <a:off x="6096000" y="3960813"/>
            <a:ext cx="152400" cy="2590800"/>
          </a:xfrm>
          <a:prstGeom prst="leftBracket">
            <a:avLst>
              <a:gd name="adj" fmla="val 141667"/>
            </a:avLst>
          </a:prstGeom>
          <a:noFill/>
          <a:ln w="38100">
            <a:solidFill>
              <a:srgbClr val="21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886200" y="5410200"/>
            <a:ext cx="2936958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hémicryptophytes dominants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89193"/>
            <a:ext cx="3587119" cy="26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553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fr-FR" altLang="x-none" dirty="0" smtClean="0"/>
              <a:t>I.3.2- </a:t>
            </a:r>
            <a:r>
              <a:rPr lang="fr-FR" altLang="x-none" dirty="0"/>
              <a:t>PRAIRIES hygrophiles à mésophiles </a:t>
            </a:r>
            <a:br>
              <a:rPr lang="fr-FR" altLang="x-none" dirty="0"/>
            </a:br>
            <a:r>
              <a:rPr lang="fr-FR" altLang="x-none" dirty="0"/>
              <a:t>en Ile-de-France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800636" y="4948850"/>
            <a:ext cx="1790811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 dirty="0" err="1"/>
              <a:t>Arrhenatheretea</a:t>
            </a:r>
            <a:endParaRPr lang="fr-FR" altLang="x-none" b="1" i="1" dirty="0"/>
          </a:p>
          <a:p>
            <a:r>
              <a:rPr lang="fr-FR" altLang="x-none" dirty="0"/>
              <a:t>PRAIRIES</a:t>
            </a:r>
          </a:p>
          <a:p>
            <a:r>
              <a:rPr lang="fr-FR" altLang="x-none" dirty="0"/>
              <a:t>méso-</a:t>
            </a:r>
            <a:r>
              <a:rPr lang="fr-FR" altLang="x-none" dirty="0" err="1"/>
              <a:t>hygro</a:t>
            </a:r>
            <a:r>
              <a:rPr lang="fr-FR" altLang="x-none" dirty="0"/>
              <a:t>*</a:t>
            </a:r>
          </a:p>
          <a:p>
            <a:r>
              <a:rPr lang="fr-FR" altLang="x-none" dirty="0"/>
              <a:t>ou mésophiles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045575" y="2819400"/>
            <a:ext cx="1300934" cy="92333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Agrostietea</a:t>
            </a:r>
            <a:endParaRPr lang="fr-FR" altLang="x-none"/>
          </a:p>
          <a:p>
            <a:r>
              <a:rPr lang="fr-FR" altLang="x-none"/>
              <a:t>PRAIRIES</a:t>
            </a:r>
          </a:p>
          <a:p>
            <a:r>
              <a:rPr lang="fr-FR" altLang="x-none"/>
              <a:t>hygrophiles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126039" y="15843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x-none" altLang="x-none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362201" y="1524000"/>
            <a:ext cx="8183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fauche</a:t>
            </a:r>
            <a:endParaRPr lang="fr-FR" altLang="x-none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572001" y="1524000"/>
            <a:ext cx="806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pâture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210300" y="1878568"/>
            <a:ext cx="2160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dirty="0"/>
              <a:t>intensive et </a:t>
            </a:r>
            <a:r>
              <a:rPr lang="fr-FR" altLang="x-none" dirty="0" smtClean="0"/>
              <a:t>piétinée:</a:t>
            </a:r>
          </a:p>
          <a:p>
            <a:pPr algn="ctr"/>
            <a:r>
              <a:rPr lang="fr-FR" altLang="x-none" b="1" dirty="0"/>
              <a:t>s</a:t>
            </a:r>
            <a:r>
              <a:rPr lang="fr-FR" altLang="x-none" b="1" dirty="0" smtClean="0"/>
              <a:t>urpâturage (refus)</a:t>
            </a:r>
            <a:endParaRPr lang="fr-FR" altLang="x-none" b="1" dirty="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736726" y="2017077"/>
            <a:ext cx="1759200" cy="1600438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Bromion</a:t>
            </a:r>
            <a:endParaRPr lang="fr-FR" altLang="x-none"/>
          </a:p>
          <a:p>
            <a:r>
              <a:rPr lang="fr-FR" altLang="x-none" sz="1600" i="1"/>
              <a:t>Allium angulosum</a:t>
            </a:r>
          </a:p>
          <a:p>
            <a:r>
              <a:rPr lang="fr-FR" altLang="x-none" sz="1600" i="1"/>
              <a:t>Bromus racemosus</a:t>
            </a:r>
          </a:p>
          <a:p>
            <a:r>
              <a:rPr lang="fr-FR" altLang="x-none" sz="1600" i="1"/>
              <a:t>Geum rivale</a:t>
            </a:r>
          </a:p>
          <a:p>
            <a:r>
              <a:rPr lang="fr-FR" altLang="x-none" sz="1600" i="1"/>
              <a:t>Oenanthe silaifolia</a:t>
            </a:r>
          </a:p>
          <a:p>
            <a:r>
              <a:rPr lang="fr-FR" altLang="x-none" sz="1600" i="1"/>
              <a:t>Viola elatior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110075" y="2263298"/>
            <a:ext cx="2216658" cy="1354217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x-none" b="1" i="1" dirty="0" err="1"/>
              <a:t>Mentho-Juncion</a:t>
            </a:r>
            <a:endParaRPr lang="fr-FR" altLang="x-none" dirty="0"/>
          </a:p>
          <a:p>
            <a:r>
              <a:rPr lang="fr-FR" altLang="x-none" sz="1600" i="1" dirty="0" err="1"/>
              <a:t>Ajuga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reptans</a:t>
            </a:r>
            <a:endParaRPr lang="fr-FR" altLang="x-none" sz="1600" i="1" dirty="0"/>
          </a:p>
          <a:p>
            <a:r>
              <a:rPr lang="fr-FR" altLang="x-none" sz="1600" i="1" dirty="0" err="1"/>
              <a:t>Juncus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inflexus</a:t>
            </a:r>
            <a:endParaRPr lang="fr-FR" altLang="x-none" sz="1600" i="1" dirty="0"/>
          </a:p>
          <a:p>
            <a:r>
              <a:rPr lang="fr-FR" altLang="x-none" sz="1600" i="1" dirty="0" err="1"/>
              <a:t>Mentha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aquatica</a:t>
            </a:r>
            <a:endParaRPr lang="fr-FR" altLang="x-none" sz="1600" i="1" dirty="0"/>
          </a:p>
          <a:p>
            <a:r>
              <a:rPr lang="fr-FR" altLang="x-none" sz="1600" i="1" dirty="0" err="1"/>
              <a:t>Silene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flos-cuculi</a:t>
            </a:r>
            <a:endParaRPr lang="fr-FR" altLang="x-none" dirty="0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331458" y="2643861"/>
            <a:ext cx="1921862" cy="1107996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x-none" b="1" i="1"/>
              <a:t>Potentillion</a:t>
            </a:r>
            <a:endParaRPr lang="fr-FR" altLang="x-none" dirty="0"/>
          </a:p>
          <a:p>
            <a:r>
              <a:rPr lang="fr-FR" altLang="x-none" sz="1600" i="1" dirty="0" err="1"/>
              <a:t>Potentilla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anserina</a:t>
            </a:r>
            <a:endParaRPr lang="fr-FR" altLang="x-none" sz="1600" i="1" dirty="0"/>
          </a:p>
          <a:p>
            <a:r>
              <a:rPr lang="fr-FR" altLang="x-none" sz="1600" i="1" dirty="0" err="1"/>
              <a:t>Ranunculus</a:t>
            </a:r>
            <a:r>
              <a:rPr lang="fr-FR" altLang="x-none" sz="1600" i="1" dirty="0"/>
              <a:t> repens</a:t>
            </a:r>
          </a:p>
          <a:p>
            <a:r>
              <a:rPr lang="fr-FR" altLang="x-none" sz="1600" i="1" dirty="0"/>
              <a:t>Rumex </a:t>
            </a:r>
            <a:r>
              <a:rPr lang="fr-FR" altLang="x-none" sz="1600" i="1" dirty="0" err="1"/>
              <a:t>obtusiflorus</a:t>
            </a:r>
            <a:endParaRPr lang="fr-FR" altLang="x-none" dirty="0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736726" y="4784725"/>
            <a:ext cx="2087431" cy="1600438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Arrhenatherion</a:t>
            </a:r>
            <a:endParaRPr lang="fr-FR" altLang="x-none"/>
          </a:p>
          <a:p>
            <a:r>
              <a:rPr lang="fr-FR" altLang="x-none" sz="1600" i="1"/>
              <a:t>Arrhenatherum elatius</a:t>
            </a:r>
          </a:p>
          <a:p>
            <a:r>
              <a:rPr lang="fr-FR" altLang="x-none" sz="1600" i="1"/>
              <a:t>Colchicum autumnale*</a:t>
            </a:r>
          </a:p>
          <a:p>
            <a:r>
              <a:rPr lang="fr-FR" altLang="x-none" sz="1600" i="1"/>
              <a:t>Silaum silaus*</a:t>
            </a:r>
          </a:p>
          <a:p>
            <a:r>
              <a:rPr lang="fr-FR" altLang="x-none" sz="1600" i="1"/>
              <a:t>Rumex acetosa</a:t>
            </a:r>
          </a:p>
          <a:p>
            <a:r>
              <a:rPr lang="fr-FR" altLang="x-none" sz="1600" i="1"/>
              <a:t>Tragopogon pratensis</a:t>
            </a:r>
            <a:endParaRPr lang="fr-FR" altLang="x-none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191000" y="4800601"/>
            <a:ext cx="2140458" cy="1354217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/>
              <a:t>Cynosurion</a:t>
            </a:r>
            <a:endParaRPr lang="fr-FR" altLang="x-none"/>
          </a:p>
          <a:p>
            <a:r>
              <a:rPr lang="fr-FR" altLang="x-none" sz="1600" i="1"/>
              <a:t>Bellis perennis</a:t>
            </a:r>
          </a:p>
          <a:p>
            <a:r>
              <a:rPr lang="fr-FR" altLang="x-none" sz="1600" i="1"/>
              <a:t>Cynosurus cristatus</a:t>
            </a:r>
          </a:p>
          <a:p>
            <a:r>
              <a:rPr lang="fr-FR" altLang="x-none" sz="1600" i="1"/>
              <a:t>Leucanthemum vulgare</a:t>
            </a:r>
          </a:p>
          <a:p>
            <a:r>
              <a:rPr lang="fr-FR" altLang="x-none" sz="1600" i="1"/>
              <a:t>Trifolium pratense</a:t>
            </a:r>
            <a:endParaRPr lang="fr-FR" altLang="x-none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331458" y="5482610"/>
            <a:ext cx="1921862" cy="1138773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x-none" b="1" i="1" dirty="0" err="1"/>
              <a:t>Lolio</a:t>
            </a:r>
            <a:r>
              <a:rPr lang="fr-FR" altLang="x-none" b="1" i="1" dirty="0"/>
              <a:t>-</a:t>
            </a:r>
          </a:p>
          <a:p>
            <a:r>
              <a:rPr lang="fr-FR" altLang="x-none" b="1" i="1" dirty="0"/>
              <a:t>  </a:t>
            </a:r>
            <a:r>
              <a:rPr lang="fr-FR" altLang="x-none" b="1" i="1" dirty="0" err="1"/>
              <a:t>Plantaginion</a:t>
            </a:r>
            <a:endParaRPr lang="fr-FR" altLang="x-none" b="1" i="1" dirty="0"/>
          </a:p>
          <a:p>
            <a:r>
              <a:rPr lang="fr-FR" altLang="x-none" sz="1600" i="1" dirty="0" err="1"/>
              <a:t>Lolium</a:t>
            </a:r>
            <a:r>
              <a:rPr lang="fr-FR" altLang="x-none" sz="1600" i="1" dirty="0"/>
              <a:t> </a:t>
            </a:r>
            <a:r>
              <a:rPr lang="fr-FR" altLang="x-none" sz="1600" i="1" dirty="0" err="1"/>
              <a:t>perenne</a:t>
            </a:r>
            <a:endParaRPr lang="fr-FR" altLang="x-none" sz="1600" i="1" dirty="0"/>
          </a:p>
          <a:p>
            <a:r>
              <a:rPr lang="fr-FR" altLang="x-none" sz="1600" i="1" dirty="0" err="1"/>
              <a:t>Plantago</a:t>
            </a:r>
            <a:r>
              <a:rPr lang="fr-FR" altLang="x-none" sz="1600" i="1" dirty="0"/>
              <a:t> major</a:t>
            </a:r>
            <a:endParaRPr lang="fr-FR" altLang="x-none" dirty="0"/>
          </a:p>
        </p:txBody>
      </p:sp>
      <p:sp>
        <p:nvSpPr>
          <p:cNvPr id="2" name="Triangle 1"/>
          <p:cNvSpPr/>
          <p:nvPr/>
        </p:nvSpPr>
        <p:spPr>
          <a:xfrm flipV="1">
            <a:off x="362851" y="2438400"/>
            <a:ext cx="614150" cy="4067265"/>
          </a:xfrm>
          <a:prstGeom prst="triangle">
            <a:avLst>
              <a:gd name="adj" fmla="val 5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79" y="1974718"/>
            <a:ext cx="12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Excès d’eau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1" descr="Plantago.jpg                                                   00061069Macintosh HD                   BC99AB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34" y="3785448"/>
            <a:ext cx="2216766" cy="1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17" y="12308"/>
            <a:ext cx="3819584" cy="28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609600"/>
          </a:xfrm>
        </p:spPr>
        <p:txBody>
          <a:bodyPr/>
          <a:lstStyle/>
          <a:p>
            <a:r>
              <a:rPr lang="fr-FR" altLang="x-none" sz="3200" dirty="0" smtClean="0"/>
              <a:t>II.1 - ENDEMISME </a:t>
            </a:r>
            <a:r>
              <a:rPr lang="fr-FR" altLang="x-none" sz="3200" dirty="0"/>
              <a:t>et milieux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1859"/>
              </p:ext>
            </p:extLst>
          </p:nvPr>
        </p:nvGraphicFramePr>
        <p:xfrm>
          <a:off x="374176" y="1546746"/>
          <a:ext cx="7467271" cy="497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Graphique" r:id="rId3" imgW="6096000" imgH="4064000" progId="MSGraph.Chart.8">
                  <p:embed followColorScheme="full"/>
                </p:oleObj>
              </mc:Choice>
              <mc:Fallback>
                <p:oleObj name="Graphique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6" y="1546746"/>
                        <a:ext cx="7467271" cy="497688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36725" y="898525"/>
            <a:ext cx="3815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Cas des endémiques françaises strictes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956215" y="4038601"/>
            <a:ext cx="27549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2000" dirty="0">
                <a:solidFill>
                  <a:schemeClr val="accent6">
                    <a:lumMod val="50000"/>
                  </a:schemeClr>
                </a:solidFill>
              </a:rPr>
              <a:t>pas de tourbières</a:t>
            </a:r>
          </a:p>
          <a:p>
            <a:pPr algn="ctr"/>
            <a:r>
              <a:rPr lang="fr-FR" altLang="x-none" sz="2000" dirty="0">
                <a:solidFill>
                  <a:schemeClr val="accent6">
                    <a:lumMod val="50000"/>
                  </a:schemeClr>
                </a:solidFill>
              </a:rPr>
              <a:t>ni de marécages</a:t>
            </a:r>
          </a:p>
          <a:p>
            <a:pPr algn="ctr"/>
            <a:r>
              <a:rPr lang="fr-FR" altLang="x-none" sz="2000" dirty="0">
                <a:solidFill>
                  <a:schemeClr val="accent6">
                    <a:lumMod val="50000"/>
                  </a:schemeClr>
                </a:solidFill>
              </a:rPr>
              <a:t>encore moins de prairies</a:t>
            </a:r>
            <a:endParaRPr lang="fr-FR" altLang="x-non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762000"/>
          </a:xfrm>
        </p:spPr>
        <p:txBody>
          <a:bodyPr/>
          <a:lstStyle/>
          <a:p>
            <a:r>
              <a:rPr lang="fr-FR" altLang="x-none" dirty="0" smtClean="0"/>
              <a:t>II.2 - RARETE  </a:t>
            </a:r>
            <a:r>
              <a:rPr lang="fr-FR" altLang="x-none" dirty="0"/>
              <a:t>et  milieux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048000" y="0"/>
          <a:ext cx="6097588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Graphique" r:id="rId3" imgW="6096000" imgH="4064000" progId="MSGraph.Chart.8">
                  <p:embed followColorScheme="full"/>
                </p:oleObj>
              </mc:Choice>
              <mc:Fallback>
                <p:oleObj name="Graphique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6097588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33600" y="5105400"/>
            <a:ext cx="6245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rgbClr val="C00000"/>
                </a:solidFill>
              </a:rPr>
              <a:t>En prairies, pas plus de plantes rares que de plantes endémiques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057400" y="5943600"/>
            <a:ext cx="8391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400" dirty="0">
                <a:solidFill>
                  <a:srgbClr val="C00000"/>
                </a:solidFill>
              </a:rPr>
              <a:t>AUCUNE espèce protégée en prairies mésophiles non perturbées!</a:t>
            </a:r>
          </a:p>
        </p:txBody>
      </p:sp>
    </p:spTree>
    <p:extLst>
      <p:ext uri="{BB962C8B-B14F-4D97-AF65-F5344CB8AC3E}">
        <p14:creationId xmlns:p14="http://schemas.microsoft.com/office/powerpoint/2010/main" val="19388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fr-FR" altLang="x-none"/>
              <a:t>Légumineuses  patrimoniales</a:t>
            </a:r>
          </a:p>
        </p:txBody>
      </p:sp>
      <p:pic>
        <p:nvPicPr>
          <p:cNvPr id="13315" name="Picture 3" descr="Astragalus.jpeg                                                00000017PJ     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52750"/>
            <a:ext cx="29718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athyrus prat.jpeg                                             00000017PJ     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65451"/>
            <a:ext cx="2895600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Lathyrus pal.jpeg                                              00000017PJ                             0000000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1"/>
            <a:ext cx="28956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991600" y="3429000"/>
            <a:ext cx="457200" cy="381000"/>
          </a:xfrm>
          <a:prstGeom prst="ellipse">
            <a:avLst/>
          </a:prstGeom>
          <a:noFill/>
          <a:ln w="25400">
            <a:solidFill>
              <a:srgbClr val="FF5C1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05000" y="2209800"/>
            <a:ext cx="1577868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Gesse des prés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00600" y="2209800"/>
            <a:ext cx="1797480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Gesse des marais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915812" y="2209800"/>
            <a:ext cx="2502032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/>
              <a:t>Astragale de </a:t>
            </a:r>
            <a:r>
              <a:rPr lang="fr-FR" altLang="x-none" dirty="0" smtClean="0"/>
              <a:t>Montpellier</a:t>
            </a:r>
            <a:endParaRPr lang="fr-FR" altLang="x-none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156326" y="6003925"/>
            <a:ext cx="2107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Protection </a:t>
            </a:r>
            <a:r>
              <a:rPr lang="fr-FR" altLang="x-none" b="1" dirty="0">
                <a:solidFill>
                  <a:schemeClr val="accent6">
                    <a:lumMod val="75000"/>
                  </a:schemeClr>
                </a:solidFill>
              </a:rPr>
              <a:t>régionale</a:t>
            </a:r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756526" y="3046413"/>
            <a:ext cx="249786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FF5C1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600">
                <a:solidFill>
                  <a:srgbClr val="FF5C17"/>
                </a:solidFill>
              </a:rPr>
              <a:t>Pelouses xéro-ca  submédit.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572001" y="5105401"/>
            <a:ext cx="2827697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FF5C1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FF5C17"/>
                </a:solidFill>
              </a:rPr>
              <a:t>Prairies marécag. sur tourbe</a:t>
            </a:r>
          </a:p>
          <a:p>
            <a:r>
              <a:rPr lang="fr-FR" altLang="x-none">
                <a:solidFill>
                  <a:srgbClr val="FF5C17"/>
                </a:solidFill>
              </a:rPr>
              <a:t>en zones tempérées</a:t>
            </a:r>
            <a:endParaRPr lang="fr-FR" altLang="x-none"/>
          </a:p>
        </p:txBody>
      </p:sp>
      <p:pic>
        <p:nvPicPr>
          <p:cNvPr id="13325" name="Picture 13" descr="Lathyrus prat.jpg                                              00061069Macintosh HD                   BC99AB32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0"/>
          <a:stretch>
            <a:fillRect/>
          </a:stretch>
        </p:blipFill>
        <p:spPr bwMode="auto">
          <a:xfrm>
            <a:off x="2019246" y="772318"/>
            <a:ext cx="1349375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Lathyrus palustris.jpg                                         00061069Macintosh HD                   BC99AB32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0"/>
          <a:stretch>
            <a:fillRect/>
          </a:stretch>
        </p:blipFill>
        <p:spPr bwMode="auto">
          <a:xfrm>
            <a:off x="4578211" y="832643"/>
            <a:ext cx="219710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Astragalus.jpg                                                 00061069Macintosh HD                   BC99AB32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91" y="805656"/>
            <a:ext cx="18669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/>
              <a:t>Au niveau national:</a:t>
            </a:r>
            <a:br>
              <a:rPr lang="fr-FR" altLang="x-none"/>
            </a:br>
            <a:r>
              <a:rPr lang="fr-FR" altLang="x-none" sz="3600"/>
              <a:t>quelles plantes prairiales patrimoniales</a:t>
            </a:r>
            <a:r>
              <a:rPr lang="fr-FR" altLang="x-none"/>
              <a:t>?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05001" y="1905001"/>
            <a:ext cx="380610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/>
              <a:t>Prairies marécageuses ou bourbeuses:</a:t>
            </a:r>
          </a:p>
          <a:p>
            <a:r>
              <a:rPr lang="fr-FR" altLang="x-none" i="1"/>
              <a:t>Carex melanostachya, Ligularia sibirica</a:t>
            </a:r>
            <a:endParaRPr lang="fr-FR" altLang="x-none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05000" y="3280202"/>
            <a:ext cx="72390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fr-FR" altLang="x-none"/>
              <a:t>Prairies de fauche mésophiles et mésotrophes:</a:t>
            </a:r>
          </a:p>
          <a:p>
            <a:r>
              <a:rPr lang="fr-FR" altLang="x-none" i="1"/>
              <a:t>Aster pyrenaeus, Eryngium alpinum</a:t>
            </a:r>
            <a:r>
              <a:rPr lang="fr-FR" altLang="x-none"/>
              <a:t>, en prairies de fauche (endémisme montagnard: subalpin)</a:t>
            </a:r>
          </a:p>
          <a:p>
            <a:r>
              <a:rPr lang="fr-FR" altLang="x-none" i="1"/>
              <a:t>Serratula lycopifolia</a:t>
            </a:r>
            <a:r>
              <a:rPr lang="fr-FR" altLang="x-none"/>
              <a:t>, liée au pâturage traditionnel: localisée près des sources en zones thermophiles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905000" y="5486401"/>
            <a:ext cx="517468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 dirty="0"/>
              <a:t>places de repos le long des parcours (</a:t>
            </a:r>
            <a:r>
              <a:rPr lang="fr-FR" altLang="x-none" i="1" dirty="0" err="1"/>
              <a:t>Onopordetalia</a:t>
            </a:r>
            <a:r>
              <a:rPr lang="fr-FR" altLang="x-none" dirty="0"/>
              <a:t>):</a:t>
            </a:r>
          </a:p>
          <a:p>
            <a:r>
              <a:rPr lang="fr-FR" altLang="x-none" i="1" dirty="0" err="1"/>
              <a:t>Potentilla</a:t>
            </a:r>
            <a:r>
              <a:rPr lang="fr-FR" altLang="x-none" i="1" dirty="0"/>
              <a:t> </a:t>
            </a:r>
            <a:r>
              <a:rPr lang="fr-FR" altLang="x-none" i="1" dirty="0" err="1"/>
              <a:t>multifida</a:t>
            </a:r>
            <a:r>
              <a:rPr lang="fr-FR" altLang="x-none" dirty="0"/>
              <a:t>, espèce alpine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54" y="112930"/>
            <a:ext cx="3738845" cy="27399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453154" y="2590672"/>
            <a:ext cx="19348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Panicaut des Alpes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762000"/>
          </a:xfrm>
        </p:spPr>
        <p:txBody>
          <a:bodyPr/>
          <a:lstStyle/>
          <a:p>
            <a:r>
              <a:rPr lang="fr-FR" altLang="x-none" sz="2800" b="1"/>
              <a:t>PLACE DES PRAIRIES DANS LA DYNAMIQUE VGle</a:t>
            </a:r>
            <a:endParaRPr lang="fr-FR" altLang="x-none" b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257800" y="886896"/>
            <a:ext cx="1600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b="1">
                <a:solidFill>
                  <a:srgbClr val="DE3918"/>
                </a:solidFill>
              </a:rPr>
              <a:t>CLIMAX</a:t>
            </a:r>
            <a:endParaRPr lang="fr-FR" altLang="x-none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1066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dirty="0">
                <a:solidFill>
                  <a:schemeClr val="accent1">
                    <a:lumMod val="75000"/>
                  </a:schemeClr>
                </a:solidFill>
              </a:rPr>
              <a:t>EAU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477001" y="6232525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x-none" altLang="x-none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67200" y="4648200"/>
            <a:ext cx="3581400" cy="369332"/>
          </a:xfrm>
          <a:prstGeom prst="rect">
            <a:avLst/>
          </a:prstGeom>
          <a:solidFill>
            <a:srgbClr val="80C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/>
              <a:t>SOL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051647" y="6172200"/>
            <a:ext cx="83984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ROCHE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572000" y="5105400"/>
            <a:ext cx="533400" cy="10668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7010400" y="5105400"/>
            <a:ext cx="457200" cy="106680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81600" y="3025259"/>
            <a:ext cx="1752600" cy="36933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/>
              <a:t>PRAIRIES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581400" y="3930134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dirty="0">
                <a:solidFill>
                  <a:schemeClr val="accent1">
                    <a:lumMod val="75000"/>
                  </a:schemeClr>
                </a:solidFill>
              </a:rPr>
              <a:t>marécages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884988" y="3930134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pelouses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5257800" y="3505200"/>
            <a:ext cx="381000" cy="1143000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 flipV="1">
            <a:off x="6477000" y="3505200"/>
            <a:ext cx="304800" cy="1129784"/>
          </a:xfrm>
          <a:prstGeom prst="line">
            <a:avLst/>
          </a:prstGeom>
          <a:noFill/>
          <a:ln w="317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334000" y="1415534"/>
            <a:ext cx="1447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/>
              <a:t>FORETS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5791200" y="18288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6172200" y="18288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316414" y="61722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>
                <a:solidFill>
                  <a:schemeClr val="accent1">
                    <a:lumMod val="75000"/>
                  </a:schemeClr>
                </a:solidFill>
              </a:rPr>
              <a:t>HYDROSERE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916264" y="6216134"/>
            <a:ext cx="1147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XEROSERE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7391401" y="5029200"/>
            <a:ext cx="966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sables</a:t>
            </a:r>
          </a:p>
          <a:p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  éboulis</a:t>
            </a:r>
          </a:p>
          <a:p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    dalles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358332" y="2514601"/>
            <a:ext cx="2058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x-none" dirty="0">
                <a:solidFill>
                  <a:srgbClr val="FF5C17"/>
                </a:solidFill>
              </a:rPr>
              <a:t>niveau de blocage</a:t>
            </a:r>
          </a:p>
          <a:p>
            <a:pPr algn="ctr"/>
            <a:r>
              <a:rPr lang="fr-FR" altLang="x-none" dirty="0">
                <a:solidFill>
                  <a:srgbClr val="FF5C17"/>
                </a:solidFill>
              </a:rPr>
              <a:t>par l’entretien</a:t>
            </a:r>
            <a:endParaRPr lang="fr-FR" altLang="x-none" dirty="0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6477000" y="2895600"/>
            <a:ext cx="1752600" cy="0"/>
          </a:xfrm>
          <a:prstGeom prst="line">
            <a:avLst/>
          </a:prstGeom>
          <a:noFill/>
          <a:ln w="50800">
            <a:solidFill>
              <a:srgbClr val="FF5C1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fr-FR" altLang="x-none" dirty="0" smtClean="0"/>
              <a:t>II.3 - MENACES </a:t>
            </a:r>
            <a:r>
              <a:rPr lang="fr-FR" altLang="x-none" dirty="0"/>
              <a:t>sur la biodiversité des  prairies  en Ile-de-France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22526" y="24987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x-none" altLang="x-none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05219" y="1447800"/>
            <a:ext cx="7500582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fr-FR" altLang="x-none" sz="2000" b="1" dirty="0">
                <a:solidFill>
                  <a:schemeClr val="accent6">
                    <a:lumMod val="50000"/>
                  </a:schemeClr>
                </a:solidFill>
              </a:rPr>
              <a:t>Pâturage</a:t>
            </a:r>
            <a:r>
              <a:rPr lang="fr-FR" altLang="x-none" sz="2000" dirty="0"/>
              <a:t> </a:t>
            </a:r>
            <a:r>
              <a:rPr lang="fr-FR" altLang="x-none" sz="2000" dirty="0" smtClean="0"/>
              <a:t>intensif : </a:t>
            </a:r>
            <a:r>
              <a:rPr lang="fr-FR" altLang="x-none" sz="2000" dirty="0"/>
              <a:t>en particulier bovins</a:t>
            </a:r>
            <a:endParaRPr lang="fr-FR" altLang="x-none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fr-FR" altLang="x-none" sz="2000" b="1" dirty="0">
                <a:solidFill>
                  <a:schemeClr val="accent6">
                    <a:lumMod val="50000"/>
                  </a:schemeClr>
                </a:solidFill>
              </a:rPr>
              <a:t>Fertilisation</a:t>
            </a:r>
            <a:r>
              <a:rPr lang="fr-FR" altLang="x-none" sz="2000" dirty="0"/>
              <a:t> (eutrophisation) et </a:t>
            </a:r>
            <a:r>
              <a:rPr lang="fr-FR" altLang="x-none" sz="2000" dirty="0" smtClean="0"/>
              <a:t>amendements ; nappes polluées</a:t>
            </a:r>
            <a:endParaRPr lang="fr-FR" altLang="x-none" sz="2000" dirty="0"/>
          </a:p>
          <a:p>
            <a:r>
              <a:rPr lang="fr-FR" altLang="x-none" sz="2000" b="1" dirty="0">
                <a:solidFill>
                  <a:schemeClr val="accent6">
                    <a:lumMod val="50000"/>
                  </a:schemeClr>
                </a:solidFill>
              </a:rPr>
              <a:t>Drainage</a:t>
            </a:r>
            <a:r>
              <a:rPr lang="fr-FR" altLang="x-none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x-none" sz="2000" dirty="0"/>
              <a:t>des parcelles humides, ou </a:t>
            </a:r>
            <a:r>
              <a:rPr lang="fr-FR" altLang="x-none" sz="2000" dirty="0" smtClean="0"/>
              <a:t>remblai ; </a:t>
            </a:r>
            <a:r>
              <a:rPr lang="fr-FR" altLang="x-none" sz="2000" dirty="0"/>
              <a:t>aménagement des lits </a:t>
            </a:r>
            <a:r>
              <a:rPr lang="fr-FR" altLang="x-none" sz="2000" dirty="0" smtClean="0"/>
              <a:t>majeurs (régime hydrologique)</a:t>
            </a:r>
            <a:endParaRPr lang="fr-FR" altLang="x-none" sz="2000" dirty="0"/>
          </a:p>
          <a:p>
            <a:r>
              <a:rPr lang="fr-FR" altLang="x-none" sz="2000" b="1" dirty="0">
                <a:solidFill>
                  <a:schemeClr val="accent6">
                    <a:lumMod val="50000"/>
                  </a:schemeClr>
                </a:solidFill>
              </a:rPr>
              <a:t>Désherbage</a:t>
            </a:r>
            <a:r>
              <a:rPr lang="fr-FR" altLang="x-none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x-none" sz="2000" dirty="0"/>
              <a:t>sélectif (fréquent sur les linéaires)</a:t>
            </a:r>
          </a:p>
          <a:p>
            <a:endParaRPr lang="fr-FR" altLang="x-none" sz="2000" dirty="0" smtClean="0"/>
          </a:p>
          <a:p>
            <a:endParaRPr lang="fr-FR" altLang="x-none" sz="2000" dirty="0"/>
          </a:p>
          <a:p>
            <a:r>
              <a:rPr lang="fr-FR" altLang="x-none" sz="2000" dirty="0"/>
              <a:t>Passage à la </a:t>
            </a:r>
            <a:r>
              <a:rPr lang="fr-FR" altLang="x-none" sz="2000" b="1" dirty="0" smtClean="0">
                <a:solidFill>
                  <a:schemeClr val="accent4">
                    <a:lumMod val="50000"/>
                  </a:schemeClr>
                </a:solidFill>
              </a:rPr>
              <a:t>culture </a:t>
            </a:r>
            <a:r>
              <a:rPr lang="fr-FR" altLang="x-none" sz="2000" dirty="0" smtClean="0"/>
              <a:t>: </a:t>
            </a:r>
            <a:r>
              <a:rPr lang="fr-FR" altLang="x-none" sz="2000" dirty="0"/>
              <a:t>maïs</a:t>
            </a:r>
          </a:p>
          <a:p>
            <a:r>
              <a:rPr lang="fr-FR" altLang="x-none" sz="2000" dirty="0" smtClean="0"/>
              <a:t>Peupleraies (</a:t>
            </a:r>
            <a:r>
              <a:rPr lang="fr-FR" altLang="x-none" sz="2000" dirty="0" err="1" smtClean="0"/>
              <a:t>mégaphorbiaies</a:t>
            </a:r>
            <a:r>
              <a:rPr lang="fr-FR" altLang="x-none" sz="2000" dirty="0" smtClean="0"/>
              <a:t>) ; enrésinement (pelouses)</a:t>
            </a:r>
            <a:endParaRPr lang="fr-FR" altLang="x-none" sz="2000" dirty="0"/>
          </a:p>
          <a:p>
            <a:endParaRPr lang="fr-FR" altLang="x-none" sz="2000" dirty="0"/>
          </a:p>
          <a:p>
            <a:r>
              <a:rPr lang="fr-FR" altLang="x-none" sz="2000" dirty="0"/>
              <a:t>Déprise pour </a:t>
            </a:r>
            <a:r>
              <a:rPr lang="fr-FR" altLang="x-none" sz="2000" b="1" dirty="0">
                <a:solidFill>
                  <a:schemeClr val="accent4">
                    <a:lumMod val="50000"/>
                  </a:schemeClr>
                </a:solidFill>
              </a:rPr>
              <a:t>habitations</a:t>
            </a:r>
            <a:r>
              <a:rPr lang="fr-FR" altLang="x-none" sz="2000" dirty="0"/>
              <a:t> secondaires (eau ou coteaux</a:t>
            </a:r>
            <a:r>
              <a:rPr lang="fr-FR" altLang="x-none" sz="2000" dirty="0" smtClean="0"/>
              <a:t>) ; </a:t>
            </a:r>
            <a:r>
              <a:rPr lang="fr-FR" altLang="x-none" sz="2000" dirty="0"/>
              <a:t>loisirs</a:t>
            </a:r>
          </a:p>
          <a:p>
            <a:r>
              <a:rPr lang="fr-FR" altLang="x-none" sz="2000" dirty="0"/>
              <a:t>Abandon total: retour à la forêt</a:t>
            </a:r>
          </a:p>
          <a:p>
            <a:endParaRPr lang="fr-FR" altLang="x-none" sz="2000" dirty="0"/>
          </a:p>
          <a:p>
            <a:r>
              <a:rPr lang="fr-FR" altLang="x-none" sz="2000" dirty="0"/>
              <a:t>Carrières: </a:t>
            </a:r>
            <a:r>
              <a:rPr lang="fr-FR" altLang="x-none" sz="2000" b="1" dirty="0">
                <a:solidFill>
                  <a:schemeClr val="accent4">
                    <a:lumMod val="50000"/>
                  </a:schemeClr>
                </a:solidFill>
              </a:rPr>
              <a:t>gravières</a:t>
            </a:r>
            <a:r>
              <a:rPr lang="fr-FR" altLang="x-none" sz="2000" dirty="0"/>
              <a:t> (exemple des prairies de </a:t>
            </a:r>
            <a:r>
              <a:rPr lang="fr-FR" altLang="x-none" sz="2000" dirty="0" err="1"/>
              <a:t>Bassée</a:t>
            </a:r>
            <a:r>
              <a:rPr lang="fr-FR" altLang="x-none" sz="2000" dirty="0"/>
              <a:t>)</a:t>
            </a:r>
          </a:p>
          <a:p>
            <a:r>
              <a:rPr lang="fr-FR" altLang="x-none" sz="2000" dirty="0"/>
              <a:t>ou carrières de craie (coteaux de Seine)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621572" y="3447534"/>
            <a:ext cx="156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BANALISATION</a:t>
            </a:r>
            <a:endParaRPr lang="fr-FR" altLang="x-none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31926" y="6156325"/>
            <a:ext cx="6195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6">
                    <a:lumMod val="50000"/>
                  </a:schemeClr>
                </a:solidFill>
              </a:rPr>
              <a:t>Deux principales évolutions opposées: </a:t>
            </a:r>
            <a:r>
              <a:rPr lang="fr-FR" altLang="x-none" b="1" dirty="0">
                <a:solidFill>
                  <a:schemeClr val="accent6">
                    <a:lumMod val="50000"/>
                  </a:schemeClr>
                </a:solidFill>
              </a:rPr>
              <a:t>intensification</a:t>
            </a:r>
            <a:r>
              <a:rPr lang="fr-FR" altLang="x-none" dirty="0">
                <a:solidFill>
                  <a:schemeClr val="accent6">
                    <a:lumMod val="50000"/>
                  </a:schemeClr>
                </a:solidFill>
              </a:rPr>
              <a:t> et </a:t>
            </a:r>
            <a:r>
              <a:rPr lang="fr-FR" altLang="x-none" b="1" dirty="0">
                <a:solidFill>
                  <a:schemeClr val="accent4">
                    <a:lumMod val="50000"/>
                  </a:schemeClr>
                </a:solidFill>
              </a:rPr>
              <a:t>déprise</a:t>
            </a:r>
            <a:endParaRPr lang="fr-FR" altLang="x-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71" y="693405"/>
            <a:ext cx="4135329" cy="2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altLang="x-none" dirty="0" smtClean="0"/>
              <a:t>Pourquoi </a:t>
            </a:r>
            <a:r>
              <a:rPr lang="fr-FR" altLang="x-none" dirty="0"/>
              <a:t>et comment gérer:</a:t>
            </a:r>
            <a:br>
              <a:rPr lang="fr-FR" altLang="x-none" dirty="0"/>
            </a:br>
            <a:r>
              <a:rPr lang="fr-FR" altLang="x-none" dirty="0"/>
              <a:t>deux   biodiversités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0700" y="1426468"/>
            <a:ext cx="1054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/>
              <a:t>ordinaire</a:t>
            </a:r>
            <a:endParaRPr lang="fr-FR" altLang="x-none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83187" y="1426468"/>
            <a:ext cx="1413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DE3918"/>
                </a:solidFill>
              </a:rPr>
              <a:t>patrimoniale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4275" y="1896705"/>
            <a:ext cx="3627916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 dirty="0"/>
              <a:t>Concilier (simple compromis):</a:t>
            </a:r>
          </a:p>
          <a:p>
            <a:r>
              <a:rPr lang="fr-FR" altLang="x-none" dirty="0"/>
              <a:t>Productivité et</a:t>
            </a:r>
          </a:p>
          <a:p>
            <a:r>
              <a:rPr lang="fr-FR" altLang="x-none" dirty="0"/>
              <a:t>Respect de l’environnement</a:t>
            </a:r>
          </a:p>
          <a:p>
            <a:r>
              <a:rPr lang="fr-FR" altLang="x-none" dirty="0"/>
              <a:t>	- diminution des pollutions</a:t>
            </a:r>
          </a:p>
          <a:p>
            <a:r>
              <a:rPr lang="fr-FR" altLang="x-none" dirty="0"/>
              <a:t>	- diversité des paysages</a:t>
            </a:r>
          </a:p>
          <a:p>
            <a:r>
              <a:rPr lang="fr-FR" altLang="x-none" dirty="0"/>
              <a:t>	- diversité des organismes</a:t>
            </a:r>
          </a:p>
          <a:p>
            <a:endParaRPr lang="fr-FR" altLang="x-none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044353" y="1896705"/>
            <a:ext cx="249138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fr-FR" altLang="x-none" b="1" dirty="0"/>
              <a:t>incompatibilité</a:t>
            </a:r>
            <a:r>
              <a:rPr lang="fr-FR" altLang="x-none" dirty="0"/>
              <a:t> avec</a:t>
            </a:r>
          </a:p>
          <a:p>
            <a:pPr algn="ctr"/>
            <a:r>
              <a:rPr lang="fr-FR" altLang="x-none" dirty="0"/>
              <a:t>productivité</a:t>
            </a:r>
          </a:p>
          <a:p>
            <a:pPr algn="ctr"/>
            <a:endParaRPr lang="fr-FR" altLang="x-none" dirty="0"/>
          </a:p>
          <a:p>
            <a:pPr algn="ctr"/>
            <a:endParaRPr lang="fr-FR" altLang="x-none" dirty="0"/>
          </a:p>
          <a:p>
            <a:pPr algn="ctr"/>
            <a:endParaRPr lang="fr-FR" altLang="x-none" dirty="0"/>
          </a:p>
          <a:p>
            <a:pPr algn="ctr"/>
            <a:r>
              <a:rPr lang="fr-FR" altLang="x-none" dirty="0"/>
              <a:t>risque « muséologique »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8040805" y="365103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44353" y="4759026"/>
            <a:ext cx="297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Nécessite une maîtrise totale de la gestion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044353" y="5446552"/>
            <a:ext cx="464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Prairies : fauche annuelle tardive exportatrice</a:t>
            </a:r>
          </a:p>
          <a:p>
            <a:r>
              <a:rPr lang="fr-FR" dirty="0" err="1" smtClean="0"/>
              <a:t>Mégaphorbiaies</a:t>
            </a:r>
            <a:r>
              <a:rPr lang="fr-FR" dirty="0" smtClean="0"/>
              <a:t> : débroussaillage tous les 3 ans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55994" y="4389694"/>
            <a:ext cx="324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Maintien des zones de transition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3" y="4829917"/>
            <a:ext cx="4318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altLang="x-none" dirty="0"/>
              <a:t>R</a:t>
            </a:r>
            <a:r>
              <a:rPr lang="fr-FR" altLang="x-none" dirty="0" smtClean="0"/>
              <a:t>isque d’intensification</a:t>
            </a:r>
            <a:endParaRPr lang="fr-FR" altLang="x-none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2638" y="1690688"/>
            <a:ext cx="7833815" cy="424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fr-FR" altLang="x-none" b="1" dirty="0"/>
              <a:t>extensive</a:t>
            </a:r>
            <a:r>
              <a:rPr lang="fr-FR" altLang="x-none" dirty="0"/>
              <a:t>                      </a:t>
            </a:r>
            <a:r>
              <a:rPr lang="fr-FR" altLang="x-none" dirty="0" smtClean="0"/>
              <a:t>                                </a:t>
            </a:r>
            <a:r>
              <a:rPr lang="fr-FR" altLang="x-none" b="1" dirty="0"/>
              <a:t>intensive</a:t>
            </a:r>
            <a:endParaRPr lang="fr-FR" altLang="x-none" dirty="0"/>
          </a:p>
          <a:p>
            <a:pPr algn="ctr"/>
            <a:endParaRPr lang="fr-FR" altLang="x-none" dirty="0"/>
          </a:p>
          <a:p>
            <a:pPr algn="ctr"/>
            <a:r>
              <a:rPr lang="fr-FR" altLang="x-none" dirty="0"/>
              <a:t>flore spontanée </a:t>
            </a:r>
            <a:r>
              <a:rPr lang="fr-FR" altLang="x-none" dirty="0" smtClean="0"/>
              <a:t>                                       </a:t>
            </a:r>
            <a:r>
              <a:rPr lang="fr-FR" altLang="x-none" dirty="0"/>
              <a:t>semis de </a:t>
            </a:r>
            <a:r>
              <a:rPr lang="fr-FR" altLang="x-none" dirty="0" smtClean="0"/>
              <a:t>cultivars</a:t>
            </a:r>
          </a:p>
          <a:p>
            <a:pPr algn="ctr"/>
            <a:endParaRPr lang="fr-FR" altLang="x-none" dirty="0"/>
          </a:p>
          <a:p>
            <a:pPr algn="ctr"/>
            <a:r>
              <a:rPr lang="fr-FR" altLang="x-none" dirty="0"/>
              <a:t>peu d’intrants           </a:t>
            </a:r>
            <a:r>
              <a:rPr lang="fr-FR" altLang="x-none" dirty="0" smtClean="0"/>
              <a:t>                                 </a:t>
            </a:r>
            <a:r>
              <a:rPr lang="fr-FR" altLang="x-none" dirty="0"/>
              <a:t>fortes </a:t>
            </a:r>
            <a:r>
              <a:rPr lang="fr-FR" altLang="x-none" dirty="0" smtClean="0"/>
              <a:t>fumures</a:t>
            </a:r>
          </a:p>
          <a:p>
            <a:pPr algn="ctr"/>
            <a:r>
              <a:rPr lang="fr-FR" altLang="x-none" dirty="0" smtClean="0"/>
              <a:t>contexte mésotrophe                               </a:t>
            </a:r>
            <a:r>
              <a:rPr lang="fr-FR" altLang="x-none" dirty="0"/>
              <a:t>&gt;60 kg </a:t>
            </a:r>
            <a:r>
              <a:rPr lang="fr-FR" altLang="x-none" dirty="0" smtClean="0"/>
              <a:t>N/ha/an</a:t>
            </a:r>
          </a:p>
          <a:p>
            <a:pPr algn="ctr"/>
            <a:endParaRPr lang="fr-FR" altLang="x-none" dirty="0"/>
          </a:p>
          <a:p>
            <a:pPr algn="ctr"/>
            <a:r>
              <a:rPr lang="fr-FR" altLang="x-none" dirty="0"/>
              <a:t>1 fauche (pâture de regain)    </a:t>
            </a:r>
            <a:r>
              <a:rPr lang="fr-FR" altLang="x-none" dirty="0" smtClean="0"/>
              <a:t>                    </a:t>
            </a:r>
            <a:r>
              <a:rPr lang="fr-FR" altLang="x-none" dirty="0"/>
              <a:t>nombreuses coupes</a:t>
            </a:r>
          </a:p>
          <a:p>
            <a:pPr algn="ctr"/>
            <a:r>
              <a:rPr lang="fr-FR" altLang="x-none" dirty="0"/>
              <a:t>ou pâture </a:t>
            </a:r>
            <a:r>
              <a:rPr lang="fr-FR" altLang="x-none" dirty="0" smtClean="0"/>
              <a:t>très extensive                             </a:t>
            </a:r>
            <a:r>
              <a:rPr lang="fr-FR" altLang="x-none" dirty="0"/>
              <a:t>ou pâture </a:t>
            </a:r>
            <a:r>
              <a:rPr lang="fr-FR" altLang="x-none" dirty="0" smtClean="0"/>
              <a:t>intensive</a:t>
            </a:r>
          </a:p>
          <a:p>
            <a:pPr algn="ctr"/>
            <a:r>
              <a:rPr lang="fr-FR" altLang="x-none" dirty="0" smtClean="0"/>
              <a:t>                  fauche tardive                                             fauche précoce (enrubannage)</a:t>
            </a:r>
          </a:p>
          <a:p>
            <a:pPr algn="ctr"/>
            <a:r>
              <a:rPr lang="fr-FR" altLang="x-none" dirty="0" smtClean="0"/>
              <a:t>     fauche exportatrice                                    résidus laissés en place</a:t>
            </a:r>
            <a:endParaRPr lang="fr-FR" altLang="x-none" dirty="0"/>
          </a:p>
          <a:p>
            <a:pPr algn="ctr"/>
            <a:endParaRPr lang="fr-FR" altLang="x-none" dirty="0"/>
          </a:p>
          <a:p>
            <a:pPr algn="ctr"/>
            <a:r>
              <a:rPr lang="fr-FR" altLang="x-none" b="1" dirty="0"/>
              <a:t>diversité</a:t>
            </a:r>
            <a:r>
              <a:rPr lang="fr-FR" altLang="x-none" dirty="0"/>
              <a:t> des types de prairies  </a:t>
            </a:r>
            <a:r>
              <a:rPr lang="fr-FR" altLang="x-none" dirty="0" smtClean="0"/>
              <a:t>                   </a:t>
            </a:r>
            <a:r>
              <a:rPr lang="fr-FR" altLang="x-none" b="1" dirty="0"/>
              <a:t>homogénéisation</a:t>
            </a:r>
            <a:endParaRPr lang="fr-FR" altLang="x-none" dirty="0"/>
          </a:p>
          <a:p>
            <a:pPr algn="ctr"/>
            <a:endParaRPr lang="fr-FR" altLang="x-none" dirty="0"/>
          </a:p>
          <a:p>
            <a:pPr algn="ctr"/>
            <a:r>
              <a:rPr lang="fr-FR" altLang="x-none" dirty="0" smtClean="0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30-40</a:t>
            </a:r>
            <a:r>
              <a:rPr lang="fr-FR" altLang="x-none" dirty="0" smtClean="0"/>
              <a:t> </a:t>
            </a:r>
            <a:r>
              <a:rPr lang="fr-FR" altLang="x-none" dirty="0"/>
              <a:t>espèces /50 ha          </a:t>
            </a:r>
            <a:r>
              <a:rPr lang="fr-FR" altLang="x-none" dirty="0" smtClean="0"/>
              <a:t>                       </a:t>
            </a:r>
            <a:r>
              <a:rPr lang="fr-FR" altLang="x-none" dirty="0">
                <a:solidFill>
                  <a:srgbClr val="FF5C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10-20</a:t>
            </a:r>
            <a:r>
              <a:rPr lang="fr-FR" altLang="x-none" dirty="0"/>
              <a:t> espèces /50 ha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9446713" y="2693432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9446713" y="5045194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516290" y="5277085"/>
            <a:ext cx="1071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biomasse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784101" y="5068807"/>
            <a:ext cx="1763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1       2       3       4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188892" y="2352734"/>
            <a:ext cx="1960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richesse spécifique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979540" y="2851666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/>
              <a:t>4</a:t>
            </a:r>
            <a:r>
              <a:rPr lang="fr-FR" altLang="x-none" dirty="0" smtClean="0"/>
              <a:t>0</a:t>
            </a:r>
            <a:endParaRPr lang="fr-FR" altLang="x-none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9561331" y="3220998"/>
            <a:ext cx="2057400" cy="12954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304800"/>
            <a:ext cx="9818427" cy="457200"/>
          </a:xfrm>
        </p:spPr>
        <p:txBody>
          <a:bodyPr>
            <a:normAutofit fontScale="90000"/>
          </a:bodyPr>
          <a:lstStyle/>
          <a:p>
            <a:r>
              <a:rPr lang="fr-FR" altLang="x-none" dirty="0"/>
              <a:t>Flore   </a:t>
            </a:r>
            <a:r>
              <a:rPr lang="fr-FR" altLang="x-none" dirty="0" smtClean="0"/>
              <a:t>artificielle : problème des </a:t>
            </a:r>
            <a:r>
              <a:rPr lang="fr-FR" altLang="x-none" dirty="0" err="1" smtClean="0"/>
              <a:t>sursemis</a:t>
            </a:r>
            <a:endParaRPr lang="fr-FR" altLang="x-none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3773" y="1186950"/>
            <a:ext cx="7331074" cy="2911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x-none" dirty="0"/>
              <a:t>Ray-grass anglais   </a:t>
            </a:r>
            <a:r>
              <a:rPr lang="fr-FR" altLang="x-none" i="1" dirty="0" err="1"/>
              <a:t>Lolium</a:t>
            </a:r>
            <a:r>
              <a:rPr lang="fr-FR" altLang="x-none" i="1" dirty="0"/>
              <a:t> </a:t>
            </a:r>
            <a:r>
              <a:rPr lang="fr-FR" altLang="x-none" i="1" dirty="0" err="1"/>
              <a:t>perenne</a:t>
            </a:r>
            <a:r>
              <a:rPr lang="fr-FR" altLang="x-none" i="1" dirty="0"/>
              <a:t>            2x/4x</a:t>
            </a:r>
            <a:endParaRPr lang="fr-FR" altLang="x-none" dirty="0"/>
          </a:p>
          <a:p>
            <a:pPr>
              <a:spcBef>
                <a:spcPct val="50000"/>
              </a:spcBef>
            </a:pPr>
            <a:r>
              <a:rPr lang="fr-FR" altLang="x-none" dirty="0"/>
              <a:t>Dactyle   </a:t>
            </a:r>
            <a:r>
              <a:rPr lang="fr-FR" altLang="x-none" i="1" dirty="0"/>
              <a:t>Dactylis </a:t>
            </a:r>
            <a:r>
              <a:rPr lang="fr-FR" altLang="x-none" i="1" dirty="0" err="1"/>
              <a:t>glomerata</a:t>
            </a:r>
            <a:r>
              <a:rPr lang="fr-FR" altLang="x-none" i="1" dirty="0"/>
              <a:t>                           4x</a:t>
            </a:r>
            <a:endParaRPr lang="fr-FR" altLang="x-none" dirty="0"/>
          </a:p>
          <a:p>
            <a:pPr>
              <a:spcBef>
                <a:spcPct val="50000"/>
              </a:spcBef>
            </a:pPr>
            <a:r>
              <a:rPr lang="fr-FR" altLang="x-none" dirty="0"/>
              <a:t>Pâturin des prés   </a:t>
            </a:r>
            <a:r>
              <a:rPr lang="fr-FR" altLang="x-none" i="1" dirty="0" err="1"/>
              <a:t>Poa</a:t>
            </a:r>
            <a:r>
              <a:rPr lang="fr-FR" altLang="x-none" i="1" dirty="0"/>
              <a:t> </a:t>
            </a:r>
            <a:r>
              <a:rPr lang="fr-FR" altLang="x-none" i="1" dirty="0" err="1"/>
              <a:t>pratensis</a:t>
            </a:r>
            <a:r>
              <a:rPr lang="fr-FR" altLang="x-none" i="1" dirty="0"/>
              <a:t>           (4x à 18x)</a:t>
            </a:r>
            <a:endParaRPr lang="fr-FR" altLang="x-none" dirty="0"/>
          </a:p>
          <a:p>
            <a:pPr>
              <a:spcBef>
                <a:spcPct val="50000"/>
              </a:spcBef>
            </a:pPr>
            <a:r>
              <a:rPr lang="fr-FR" altLang="x-none" dirty="0"/>
              <a:t>Fétuque élevée   </a:t>
            </a:r>
            <a:r>
              <a:rPr lang="fr-FR" altLang="x-none" i="1" dirty="0" err="1"/>
              <a:t>Lolium</a:t>
            </a:r>
            <a:r>
              <a:rPr lang="fr-FR" altLang="x-none" i="1" dirty="0"/>
              <a:t> </a:t>
            </a:r>
            <a:r>
              <a:rPr lang="fr-FR" altLang="x-none" i="1" dirty="0" err="1"/>
              <a:t>arundinaceum</a:t>
            </a:r>
            <a:r>
              <a:rPr lang="fr-FR" altLang="x-none" i="1" dirty="0"/>
              <a:t>           6x</a:t>
            </a:r>
            <a:endParaRPr lang="fr-FR" altLang="x-none" dirty="0"/>
          </a:p>
          <a:p>
            <a:pPr>
              <a:spcBef>
                <a:spcPct val="50000"/>
              </a:spcBef>
            </a:pPr>
            <a:r>
              <a:rPr lang="fr-FR" altLang="x-none" dirty="0"/>
              <a:t>Fléole   </a:t>
            </a:r>
            <a:r>
              <a:rPr lang="fr-FR" altLang="x-none" i="1" dirty="0" err="1"/>
              <a:t>Phleum</a:t>
            </a:r>
            <a:r>
              <a:rPr lang="fr-FR" altLang="x-none" i="1" dirty="0"/>
              <a:t> </a:t>
            </a:r>
            <a:r>
              <a:rPr lang="fr-FR" altLang="x-none" i="1" dirty="0" err="1"/>
              <a:t>pratense</a:t>
            </a:r>
            <a:r>
              <a:rPr lang="fr-FR" altLang="x-none" i="1" dirty="0"/>
              <a:t>                      6x (12x)</a:t>
            </a:r>
            <a:endParaRPr lang="fr-FR" altLang="x-none" dirty="0"/>
          </a:p>
          <a:p>
            <a:pPr>
              <a:spcBef>
                <a:spcPct val="50000"/>
              </a:spcBef>
            </a:pPr>
            <a:r>
              <a:rPr lang="fr-FR" altLang="x-none" dirty="0"/>
              <a:t>Fétuque rouge   </a:t>
            </a:r>
            <a:r>
              <a:rPr lang="fr-FR" altLang="x-none" i="1" dirty="0" err="1"/>
              <a:t>Festuca</a:t>
            </a:r>
            <a:r>
              <a:rPr lang="fr-FR" altLang="x-none" i="1" dirty="0"/>
              <a:t> </a:t>
            </a:r>
            <a:r>
              <a:rPr lang="fr-FR" altLang="x-none" i="1" dirty="0" err="1"/>
              <a:t>rubra</a:t>
            </a:r>
            <a:r>
              <a:rPr lang="fr-FR" altLang="x-none" i="1" dirty="0"/>
              <a:t>             (2x à 10x)</a:t>
            </a:r>
          </a:p>
          <a:p>
            <a:pPr>
              <a:spcBef>
                <a:spcPct val="50000"/>
              </a:spcBef>
            </a:pPr>
            <a:r>
              <a:rPr lang="fr-FR" altLang="x-none" dirty="0"/>
              <a:t>Fétuque des prés</a:t>
            </a:r>
            <a:r>
              <a:rPr lang="fr-FR" altLang="x-none" i="1" dirty="0"/>
              <a:t>   </a:t>
            </a:r>
            <a:r>
              <a:rPr lang="fr-FR" altLang="x-none" i="1" dirty="0" err="1"/>
              <a:t>Lolium</a:t>
            </a:r>
            <a:r>
              <a:rPr lang="fr-FR" altLang="x-none" i="1" dirty="0"/>
              <a:t> </a:t>
            </a:r>
            <a:r>
              <a:rPr lang="fr-FR" altLang="x-none" i="1" dirty="0" err="1"/>
              <a:t>pratense</a:t>
            </a:r>
            <a:r>
              <a:rPr lang="fr-FR" altLang="x-none" i="1" dirty="0"/>
              <a:t>                 2x</a:t>
            </a:r>
            <a:endParaRPr lang="fr-FR" altLang="x-none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3773" y="809641"/>
            <a:ext cx="22671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Graminées principales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752569" y="1956148"/>
            <a:ext cx="31701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Souvent accompagnées de </a:t>
            </a:r>
            <a:r>
              <a:rPr lang="fr-FR" altLang="x-none" dirty="0" smtClean="0">
                <a:solidFill>
                  <a:schemeClr val="accent6">
                    <a:lumMod val="75000"/>
                  </a:schemeClr>
                </a:solidFill>
              </a:rPr>
              <a:t>Légumineuses, en prairies pâturées: </a:t>
            </a:r>
            <a:r>
              <a:rPr lang="fr-FR" altLang="x-none" dirty="0">
                <a:solidFill>
                  <a:schemeClr val="accent6">
                    <a:lumMod val="75000"/>
                  </a:schemeClr>
                </a:solidFill>
              </a:rPr>
              <a:t>Trèfle des prés ou </a:t>
            </a:r>
            <a:r>
              <a:rPr lang="fr-FR" altLang="x-none" dirty="0" smtClean="0">
                <a:solidFill>
                  <a:schemeClr val="accent6">
                    <a:lumMod val="75000"/>
                  </a:schemeClr>
                </a:solidFill>
              </a:rPr>
              <a:t>Trèfle rampant</a:t>
            </a:r>
            <a:endParaRPr lang="fr-FR" alt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6" y="4106449"/>
            <a:ext cx="4275841" cy="26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r>
              <a:rPr lang="fr-FR" altLang="x-none"/>
              <a:t>Dominance   de   blocage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1295401"/>
            <a:ext cx="2901628" cy="3693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 dirty="0"/>
              <a:t>Prairies méso-xérophiles</a:t>
            </a:r>
          </a:p>
          <a:p>
            <a:endParaRPr lang="fr-FR" altLang="x-none" dirty="0"/>
          </a:p>
          <a:p>
            <a:r>
              <a:rPr lang="fr-FR" altLang="x-none" dirty="0"/>
              <a:t>Prairies mésophiles</a:t>
            </a:r>
          </a:p>
          <a:p>
            <a:r>
              <a:rPr lang="fr-FR" altLang="x-none" dirty="0"/>
              <a:t>	- de fauche</a:t>
            </a:r>
          </a:p>
          <a:p>
            <a:r>
              <a:rPr lang="fr-FR" altLang="x-none" dirty="0"/>
              <a:t>	- pâturées</a:t>
            </a:r>
          </a:p>
          <a:p>
            <a:endParaRPr lang="fr-FR" altLang="x-none" dirty="0"/>
          </a:p>
          <a:p>
            <a:r>
              <a:rPr lang="fr-FR" altLang="x-none" dirty="0"/>
              <a:t>Prairies hygrophiles</a:t>
            </a:r>
          </a:p>
          <a:p>
            <a:endParaRPr lang="fr-FR" altLang="x-none" dirty="0"/>
          </a:p>
          <a:p>
            <a:r>
              <a:rPr lang="fr-FR" altLang="x-none" dirty="0"/>
              <a:t>Prairies marécageuses (Géo.)</a:t>
            </a:r>
          </a:p>
          <a:p>
            <a:pPr>
              <a:buFontTx/>
              <a:buChar char="-"/>
            </a:pPr>
            <a:r>
              <a:rPr lang="fr-FR" altLang="x-none" dirty="0"/>
              <a:t>avec faucardage</a:t>
            </a:r>
          </a:p>
          <a:p>
            <a:pPr>
              <a:buFontTx/>
              <a:buChar char="-"/>
            </a:pPr>
            <a:endParaRPr lang="fr-FR" altLang="x-none" dirty="0"/>
          </a:p>
          <a:p>
            <a:pPr>
              <a:buFontTx/>
              <a:buChar char="-"/>
            </a:pPr>
            <a:endParaRPr lang="fr-FR" altLang="x-none" dirty="0"/>
          </a:p>
          <a:p>
            <a:pPr>
              <a:buFontTx/>
              <a:buChar char="-"/>
            </a:pPr>
            <a:r>
              <a:rPr lang="fr-FR" altLang="x-none" dirty="0"/>
              <a:t>sans faucardage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1295401"/>
            <a:ext cx="5334000" cy="3693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fr-FR" altLang="x-none" b="1" dirty="0" err="1"/>
              <a:t>Brachypode</a:t>
            </a:r>
            <a:r>
              <a:rPr lang="fr-FR" altLang="x-none" dirty="0"/>
              <a:t>   </a:t>
            </a:r>
            <a:r>
              <a:rPr lang="fr-FR" altLang="x-none" i="1" dirty="0" err="1"/>
              <a:t>Brachypodium</a:t>
            </a:r>
            <a:r>
              <a:rPr lang="fr-FR" altLang="x-none" i="1" dirty="0"/>
              <a:t> </a:t>
            </a:r>
            <a:r>
              <a:rPr lang="fr-FR" altLang="x-none" i="1" dirty="0" err="1"/>
              <a:t>pinnatum</a:t>
            </a:r>
            <a:endParaRPr lang="fr-FR" altLang="x-none" dirty="0"/>
          </a:p>
          <a:p>
            <a:endParaRPr lang="fr-FR" altLang="x-none" dirty="0"/>
          </a:p>
          <a:p>
            <a:endParaRPr lang="fr-FR" altLang="x-none" dirty="0"/>
          </a:p>
          <a:p>
            <a:r>
              <a:rPr lang="fr-FR" altLang="x-none" b="1" dirty="0"/>
              <a:t>Avoine élevée</a:t>
            </a:r>
            <a:r>
              <a:rPr lang="fr-FR" altLang="x-none" dirty="0"/>
              <a:t>   </a:t>
            </a:r>
            <a:r>
              <a:rPr lang="fr-FR" altLang="x-none" i="1" dirty="0" err="1"/>
              <a:t>Arrhenatherum</a:t>
            </a:r>
            <a:endParaRPr lang="fr-FR" altLang="x-none" dirty="0"/>
          </a:p>
          <a:p>
            <a:r>
              <a:rPr lang="fr-FR" altLang="x-none" dirty="0"/>
              <a:t>genre </a:t>
            </a:r>
            <a:r>
              <a:rPr lang="fr-FR" altLang="x-none" i="1" dirty="0" err="1"/>
              <a:t>Lolium</a:t>
            </a:r>
            <a:r>
              <a:rPr lang="fr-FR" altLang="x-none" i="1" dirty="0"/>
              <a:t>: </a:t>
            </a:r>
            <a:r>
              <a:rPr lang="fr-FR" altLang="x-none" b="1" dirty="0"/>
              <a:t>Ray-grass</a:t>
            </a:r>
            <a:r>
              <a:rPr lang="fr-FR" altLang="x-none" dirty="0"/>
              <a:t> et fétuques</a:t>
            </a:r>
          </a:p>
          <a:p>
            <a:endParaRPr lang="fr-FR" altLang="x-none" dirty="0"/>
          </a:p>
          <a:p>
            <a:r>
              <a:rPr lang="fr-FR" altLang="x-none" b="1" dirty="0"/>
              <a:t>Molinie</a:t>
            </a:r>
            <a:r>
              <a:rPr lang="fr-FR" altLang="x-none" dirty="0"/>
              <a:t>: sur tourbe et sols </a:t>
            </a:r>
            <a:r>
              <a:rPr lang="fr-FR" altLang="x-none" dirty="0" smtClean="0"/>
              <a:t>bloquants (écobuage)</a:t>
            </a:r>
            <a:endParaRPr lang="fr-FR" altLang="x-none" dirty="0"/>
          </a:p>
          <a:p>
            <a:endParaRPr lang="fr-FR" altLang="x-none" dirty="0"/>
          </a:p>
          <a:p>
            <a:r>
              <a:rPr lang="fr-FR" altLang="x-none" b="1" dirty="0"/>
              <a:t>Laîches</a:t>
            </a:r>
            <a:r>
              <a:rPr lang="fr-FR" altLang="x-none" dirty="0"/>
              <a:t>   </a:t>
            </a:r>
            <a:r>
              <a:rPr lang="fr-FR" altLang="x-none" i="1" dirty="0"/>
              <a:t>Carex</a:t>
            </a:r>
            <a:endParaRPr lang="fr-FR" altLang="x-none" dirty="0"/>
          </a:p>
          <a:p>
            <a:r>
              <a:rPr lang="fr-FR" altLang="x-none" dirty="0"/>
              <a:t>	- </a:t>
            </a:r>
            <a:r>
              <a:rPr lang="fr-FR" altLang="x-none" i="1" dirty="0" err="1"/>
              <a:t>acuta</a:t>
            </a:r>
            <a:r>
              <a:rPr lang="fr-FR" altLang="x-none" i="1" dirty="0"/>
              <a:t>, </a:t>
            </a:r>
            <a:r>
              <a:rPr lang="fr-FR" altLang="x-none" i="1" dirty="0" err="1"/>
              <a:t>acutiformis</a:t>
            </a:r>
            <a:r>
              <a:rPr lang="fr-FR" altLang="x-none" dirty="0"/>
              <a:t>…: alluvions</a:t>
            </a:r>
          </a:p>
          <a:p>
            <a:r>
              <a:rPr lang="fr-FR" altLang="x-none" dirty="0"/>
              <a:t>	- </a:t>
            </a:r>
            <a:r>
              <a:rPr lang="fr-FR" altLang="x-none" i="1" dirty="0" err="1"/>
              <a:t>rostrata</a:t>
            </a:r>
            <a:r>
              <a:rPr lang="fr-FR" altLang="x-none" dirty="0"/>
              <a:t>: tourbe</a:t>
            </a:r>
          </a:p>
          <a:p>
            <a:endParaRPr lang="fr-FR" altLang="x-none" b="1" dirty="0" smtClean="0"/>
          </a:p>
          <a:p>
            <a:r>
              <a:rPr lang="fr-FR" altLang="x-none" b="1" dirty="0" smtClean="0"/>
              <a:t>Roseau</a:t>
            </a:r>
            <a:r>
              <a:rPr lang="fr-FR" altLang="x-none" dirty="0" smtClean="0"/>
              <a:t> </a:t>
            </a:r>
            <a:r>
              <a:rPr lang="fr-FR" altLang="x-none" dirty="0"/>
              <a:t>(alluvions); </a:t>
            </a:r>
            <a:r>
              <a:rPr lang="fr-FR" altLang="x-none" i="1" dirty="0" err="1"/>
              <a:t>Cladium</a:t>
            </a:r>
            <a:r>
              <a:rPr lang="fr-FR" altLang="x-none" dirty="0"/>
              <a:t> (tourbe ca)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28801" y="6172200"/>
            <a:ext cx="54879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dirty="0">
                <a:solidFill>
                  <a:srgbClr val="C00000"/>
                </a:solidFill>
              </a:rPr>
              <a:t>Peuplements </a:t>
            </a:r>
            <a:r>
              <a:rPr lang="fr-FR" altLang="x-none" b="1" dirty="0" err="1">
                <a:solidFill>
                  <a:srgbClr val="C00000"/>
                </a:solidFill>
              </a:rPr>
              <a:t>monospécifiques</a:t>
            </a:r>
            <a:r>
              <a:rPr lang="fr-FR" altLang="x-none" b="1" dirty="0">
                <a:solidFill>
                  <a:srgbClr val="C00000"/>
                </a:solidFill>
              </a:rPr>
              <a:t>: biodiversité très limitée</a:t>
            </a:r>
          </a:p>
        </p:txBody>
      </p:sp>
    </p:spTree>
    <p:extLst>
      <p:ext uri="{BB962C8B-B14F-4D97-AF65-F5344CB8AC3E}">
        <p14:creationId xmlns:p14="http://schemas.microsoft.com/office/powerpoint/2010/main" val="11525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870" y="0"/>
            <a:ext cx="10515600" cy="1325563"/>
          </a:xfrm>
        </p:spPr>
        <p:txBody>
          <a:bodyPr/>
          <a:lstStyle/>
          <a:p>
            <a:r>
              <a:rPr lang="fr-FR" dirty="0" smtClean="0"/>
              <a:t>Bilan régional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8092" y="1375559"/>
            <a:ext cx="120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Marécages</a:t>
            </a:r>
          </a:p>
          <a:p>
            <a:r>
              <a:rPr lang="fr-FR" dirty="0" smtClean="0"/>
              <a:t>ceintures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58028" y="1375559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égaphorbiaies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65856" y="1377580"/>
            <a:ext cx="22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Prairies marécageuses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988874" y="1325563"/>
            <a:ext cx="12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Prairies </a:t>
            </a:r>
            <a:r>
              <a:rPr lang="fr-FR" b="1" dirty="0" err="1" smtClean="0"/>
              <a:t>s.s.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437025" y="1325563"/>
            <a:ext cx="26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Pelouses</a:t>
            </a:r>
            <a:r>
              <a:rPr lang="is-IS" dirty="0" smtClean="0"/>
              <a:t>…       rocailleuses</a:t>
            </a:r>
            <a:endParaRPr lang="fr-FR" dirty="0"/>
          </a:p>
        </p:txBody>
      </p:sp>
      <p:sp>
        <p:nvSpPr>
          <p:cNvPr id="8" name="Triangle 7"/>
          <p:cNvSpPr/>
          <p:nvPr/>
        </p:nvSpPr>
        <p:spPr>
          <a:xfrm rot="5400000">
            <a:off x="5912726" y="-3692748"/>
            <a:ext cx="389938" cy="11919206"/>
          </a:xfrm>
          <a:prstGeom prst="triangle">
            <a:avLst>
              <a:gd name="adj" fmla="val 47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41743" y="2654150"/>
            <a:ext cx="27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DOMINATION  GRAMINEES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necteur droit 10"/>
          <p:cNvCxnSpPr>
            <a:endCxn id="9" idx="1"/>
          </p:cNvCxnSpPr>
          <p:nvPr/>
        </p:nvCxnSpPr>
        <p:spPr>
          <a:xfrm>
            <a:off x="4599296" y="2838816"/>
            <a:ext cx="1842447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9216029" y="2838816"/>
            <a:ext cx="1842447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253341" y="3095708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GESTION  :  FAUCHE  ET / OU  PATURAGE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10894" y="3292156"/>
            <a:ext cx="1842447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9216028" y="3292156"/>
            <a:ext cx="1842447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10894" y="1375559"/>
            <a:ext cx="0" cy="22274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64109" y="25242"/>
            <a:ext cx="638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Fiches du « Guide des végétations remarquables de la région </a:t>
            </a:r>
            <a:r>
              <a:rPr lang="fr-FR" dirty="0" err="1" smtClean="0"/>
              <a:t>IdF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51948" y="956231"/>
            <a:ext cx="1063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20</a:t>
            </a:r>
            <a:r>
              <a:rPr lang="fr-FR" dirty="0" smtClean="0"/>
              <a:t> </a:t>
            </a:r>
            <a:r>
              <a:rPr lang="fr-FR" dirty="0" err="1" smtClean="0"/>
              <a:t>eutro</a:t>
            </a:r>
            <a:r>
              <a:rPr lang="fr-FR" dirty="0" smtClean="0"/>
              <a:t>  </a:t>
            </a:r>
            <a:r>
              <a:rPr lang="fr-FR" b="1" dirty="0" smtClean="0"/>
              <a:t>21</a:t>
            </a:r>
            <a:r>
              <a:rPr lang="fr-FR" dirty="0" smtClean="0"/>
              <a:t> </a:t>
            </a:r>
            <a:r>
              <a:rPr lang="fr-FR" dirty="0" err="1" smtClean="0"/>
              <a:t>mésotro</a:t>
            </a:r>
            <a:r>
              <a:rPr lang="fr-FR" dirty="0" smtClean="0"/>
              <a:t>       </a:t>
            </a:r>
            <a:r>
              <a:rPr lang="fr-FR" b="1" dirty="0" smtClean="0"/>
              <a:t>18</a:t>
            </a:r>
            <a:r>
              <a:rPr lang="fr-FR" dirty="0" smtClean="0"/>
              <a:t>          </a:t>
            </a:r>
            <a:r>
              <a:rPr lang="fr-FR" b="1" dirty="0" smtClean="0"/>
              <a:t>22</a:t>
            </a:r>
            <a:r>
              <a:rPr lang="fr-FR" dirty="0" smtClean="0"/>
              <a:t> si  </a:t>
            </a:r>
            <a:r>
              <a:rPr lang="fr-FR" b="1" dirty="0" smtClean="0"/>
              <a:t>23 </a:t>
            </a:r>
            <a:r>
              <a:rPr lang="fr-FR" dirty="0" smtClean="0"/>
              <a:t>ca      </a:t>
            </a:r>
            <a:r>
              <a:rPr lang="fr-FR" b="1" dirty="0" smtClean="0"/>
              <a:t>19</a:t>
            </a:r>
            <a:r>
              <a:rPr lang="fr-FR" dirty="0" smtClean="0"/>
              <a:t>                         </a:t>
            </a:r>
            <a:r>
              <a:rPr lang="fr-FR" sz="2400" b="1" dirty="0" smtClean="0"/>
              <a:t>24</a:t>
            </a:r>
            <a:r>
              <a:rPr lang="fr-FR" dirty="0" smtClean="0"/>
              <a:t>                                      ca: </a:t>
            </a:r>
            <a:r>
              <a:rPr lang="fr-FR" b="1" dirty="0" smtClean="0"/>
              <a:t>25 à 27</a:t>
            </a:r>
            <a:r>
              <a:rPr lang="fr-FR" dirty="0" smtClean="0"/>
              <a:t>   si: </a:t>
            </a:r>
            <a:r>
              <a:rPr lang="fr-FR" b="1" dirty="0" smtClean="0"/>
              <a:t>28 à 30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666754" y="3095208"/>
            <a:ext cx="164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débroussaillage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981749" y="4428886"/>
            <a:ext cx="395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Prairies </a:t>
            </a:r>
            <a:r>
              <a:rPr lang="fr-FR" sz="2400" dirty="0" err="1" smtClean="0"/>
              <a:t>s.s.</a:t>
            </a:r>
            <a:r>
              <a:rPr lang="fr-FR" sz="2400" dirty="0" smtClean="0"/>
              <a:t> = </a:t>
            </a:r>
            <a:r>
              <a:rPr lang="fr-FR" sz="2400" dirty="0" err="1" smtClean="0"/>
              <a:t>Arrhenatheretea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9295" y="5004379"/>
            <a:ext cx="3646091" cy="120032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Variante humide</a:t>
            </a:r>
          </a:p>
          <a:p>
            <a:pPr algn="ctr"/>
            <a:r>
              <a:rPr lang="fr-FR" dirty="0"/>
              <a:t>a</a:t>
            </a:r>
            <a:r>
              <a:rPr lang="fr-FR" dirty="0" smtClean="0"/>
              <a:t>pparition d’espèces hygrophiles :</a:t>
            </a:r>
          </a:p>
          <a:p>
            <a:pPr algn="ctr"/>
            <a:r>
              <a:rPr lang="fr-FR" dirty="0" smtClean="0"/>
              <a:t>Colchique, Stellaire graminée, Agrostis stolonifère, Vulpin des prés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53902" y="3690222"/>
            <a:ext cx="3641484" cy="120032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Variante sèche</a:t>
            </a:r>
          </a:p>
          <a:p>
            <a:pPr algn="ctr"/>
            <a:r>
              <a:rPr lang="fr-FR" dirty="0"/>
              <a:t>a</a:t>
            </a:r>
            <a:r>
              <a:rPr lang="fr-FR" dirty="0" smtClean="0"/>
              <a:t>pparition d’espèces xérophiles :</a:t>
            </a:r>
          </a:p>
          <a:p>
            <a:pPr algn="ctr"/>
            <a:r>
              <a:rPr lang="fr-FR" dirty="0"/>
              <a:t>c</a:t>
            </a:r>
            <a:r>
              <a:rPr lang="fr-FR" dirty="0" smtClean="0"/>
              <a:t>entaurées, sur ca Gaillet vrai, Gesse tubéreuse, sur si Agrostis commun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81749" y="5934670"/>
            <a:ext cx="1330301" cy="92333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Pâture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Surpâturage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988874" y="5485065"/>
            <a:ext cx="1749582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mtClean="0"/>
              <a:t>Fauche intensive</a:t>
            </a: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241942" y="5669731"/>
            <a:ext cx="1790618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Gazon urbain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Surfréquentation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795386" y="4705885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maigres</a:t>
            </a:r>
            <a:endParaRPr lang="fr-FR"/>
          </a:p>
        </p:txBody>
      </p:sp>
      <p:sp>
        <p:nvSpPr>
          <p:cNvPr id="26" name="Flèche vers la droite 25"/>
          <p:cNvSpPr/>
          <p:nvPr/>
        </p:nvSpPr>
        <p:spPr>
          <a:xfrm>
            <a:off x="5098093" y="5075217"/>
            <a:ext cx="5960382" cy="14117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9490866" y="470592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artificialisation</a:t>
            </a:r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11574049" y="5120936"/>
            <a:ext cx="125261" cy="173706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1114812" y="4705885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trophie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7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r>
              <a:rPr lang="fr-FR" altLang="x-none"/>
              <a:t>Caractères   des   prairies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94020" y="1251466"/>
            <a:ext cx="4839273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 sz="2400" dirty="0"/>
              <a:t>Plantes herbacées</a:t>
            </a:r>
          </a:p>
          <a:p>
            <a:endParaRPr lang="fr-FR" altLang="x-none" sz="2400" dirty="0"/>
          </a:p>
          <a:p>
            <a:r>
              <a:rPr lang="fr-FR" altLang="x-none" sz="2400" dirty="0"/>
              <a:t>Densité de la végétation</a:t>
            </a:r>
          </a:p>
          <a:p>
            <a:endParaRPr lang="fr-FR" altLang="x-none" sz="2400" dirty="0"/>
          </a:p>
          <a:p>
            <a:r>
              <a:rPr lang="fr-FR" altLang="x-none" sz="2400" dirty="0"/>
              <a:t>Dominance par les </a:t>
            </a:r>
            <a:r>
              <a:rPr lang="fr-FR" altLang="x-none" sz="2400" dirty="0" err="1"/>
              <a:t>hémicryptophytes</a:t>
            </a:r>
            <a:endParaRPr lang="fr-FR" altLang="x-none" sz="2400" dirty="0"/>
          </a:p>
          <a:p>
            <a:endParaRPr lang="fr-FR" altLang="x-none" sz="2400" dirty="0"/>
          </a:p>
          <a:p>
            <a:r>
              <a:rPr lang="fr-FR" altLang="x-none" sz="2400" dirty="0"/>
              <a:t>Dominance par des graminées*</a:t>
            </a:r>
          </a:p>
          <a:p>
            <a:endParaRPr lang="fr-FR" altLang="x-none" sz="24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78062" y="1251466"/>
            <a:ext cx="3989938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 sz="2400" dirty="0"/>
              <a:t>Aucune espèce ligneuse</a:t>
            </a:r>
          </a:p>
          <a:p>
            <a:endParaRPr lang="fr-FR" altLang="x-none" sz="2400" dirty="0"/>
          </a:p>
          <a:p>
            <a:r>
              <a:rPr lang="fr-FR" altLang="x-none" sz="2400" dirty="0"/>
              <a:t>« Fermeture » totale du milieu</a:t>
            </a:r>
          </a:p>
          <a:p>
            <a:endParaRPr lang="fr-FR" altLang="x-none" sz="2400" dirty="0"/>
          </a:p>
          <a:p>
            <a:r>
              <a:rPr lang="fr-FR" altLang="x-none" sz="2400" dirty="0"/>
              <a:t>Persistance en hiver</a:t>
            </a:r>
          </a:p>
          <a:p>
            <a:endParaRPr lang="fr-FR" altLang="x-none" sz="2400" dirty="0"/>
          </a:p>
          <a:p>
            <a:r>
              <a:rPr lang="fr-FR" altLang="x-none" sz="2400" dirty="0"/>
              <a:t>Dicotylédones éparses</a:t>
            </a:r>
          </a:p>
          <a:p>
            <a:endParaRPr lang="fr-FR" altLang="x-none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796586" y="666750"/>
            <a:ext cx="1665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800" dirty="0">
                <a:solidFill>
                  <a:srgbClr val="C00000"/>
                </a:solidFill>
              </a:rPr>
              <a:t>diagnostic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05000" y="5257800"/>
            <a:ext cx="41171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x-none" sz="2400" dirty="0">
                <a:solidFill>
                  <a:schemeClr val="accent2">
                    <a:lumMod val="75000"/>
                  </a:schemeClr>
                </a:solidFill>
              </a:rPr>
              <a:t>Plateau de tallage</a:t>
            </a:r>
          </a:p>
          <a:p>
            <a:pPr>
              <a:buFontTx/>
              <a:buChar char="•"/>
            </a:pPr>
            <a:r>
              <a:rPr lang="fr-FR" altLang="x-none" sz="2400" dirty="0">
                <a:solidFill>
                  <a:schemeClr val="accent2">
                    <a:lumMod val="75000"/>
                  </a:schemeClr>
                </a:solidFill>
              </a:rPr>
              <a:t>Méristèmes intercalaires</a:t>
            </a:r>
          </a:p>
          <a:p>
            <a:pPr>
              <a:buFontTx/>
              <a:buChar char="•"/>
            </a:pPr>
            <a:r>
              <a:rPr lang="fr-FR" altLang="x-none" sz="2400" dirty="0">
                <a:solidFill>
                  <a:schemeClr val="accent2">
                    <a:lumMod val="75000"/>
                  </a:schemeClr>
                </a:solidFill>
              </a:rPr>
              <a:t>Racines adventives fasciculées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60" y="4257038"/>
            <a:ext cx="3989939" cy="25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839200" cy="457200"/>
          </a:xfrm>
        </p:spPr>
        <p:txBody>
          <a:bodyPr>
            <a:normAutofit fontScale="90000"/>
          </a:bodyPr>
          <a:lstStyle/>
          <a:p>
            <a:r>
              <a:rPr lang="fr-FR" altLang="x-none"/>
              <a:t>I- DIVERSITE  et  pôles dynamiques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800600" y="3810001"/>
            <a:ext cx="2590800" cy="608013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sz="3200" b="1"/>
              <a:t>PRAIRIES</a:t>
            </a:r>
            <a:endParaRPr lang="fr-FR" altLang="x-non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81250" y="5835184"/>
            <a:ext cx="1832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x-none" dirty="0">
                <a:solidFill>
                  <a:schemeClr val="accent1">
                    <a:lumMod val="75000"/>
                  </a:schemeClr>
                </a:solidFill>
              </a:rPr>
              <a:t>dynamique </a:t>
            </a:r>
            <a:r>
              <a:rPr lang="fr-FR" altLang="x-none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fr-FR" alt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00002" y="5819309"/>
            <a:ext cx="1494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dynamique </a:t>
            </a:r>
            <a:r>
              <a:rPr lang="fr-FR" altLang="x-none" sz="2800" b="1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endParaRPr lang="fr-FR" altLang="x-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352800" y="4343400"/>
            <a:ext cx="1828800" cy="1219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x-none" altLang="x-none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086600" y="4343400"/>
            <a:ext cx="1752600" cy="12192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x-none" dirty="0">
                <a:solidFill>
                  <a:schemeClr val="bg1"/>
                </a:solidFill>
              </a:rPr>
              <a:t>2-</a:t>
            </a:r>
            <a:r>
              <a:rPr lang="fr-FR" altLang="x-none" b="1" dirty="0">
                <a:solidFill>
                  <a:schemeClr val="bg1"/>
                </a:solidFill>
              </a:rPr>
              <a:t> friches</a:t>
            </a:r>
            <a:endParaRPr lang="fr-FR" altLang="x-none" dirty="0">
              <a:solidFill>
                <a:schemeClr val="bg1"/>
              </a:solidFill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2133600" cy="1143000"/>
          </a:xfrm>
          <a:prstGeom prst="ellipse">
            <a:avLst/>
          </a:prstGeom>
          <a:solidFill>
            <a:srgbClr val="FF5C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5C17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x-none"/>
              <a:t>1- </a:t>
            </a:r>
            <a:r>
              <a:rPr lang="fr-FR" altLang="x-none" b="1"/>
              <a:t>armature</a:t>
            </a:r>
            <a:endParaRPr lang="fr-FR" altLang="x-none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05200" y="4495801"/>
            <a:ext cx="1265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chemeClr val="bg1"/>
                </a:solidFill>
              </a:rPr>
              <a:t>3- </a:t>
            </a:r>
            <a:r>
              <a:rPr lang="fr-FR" altLang="x-none" b="1">
                <a:solidFill>
                  <a:schemeClr val="bg1"/>
                </a:solidFill>
              </a:rPr>
              <a:t>pelouses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marécages</a:t>
            </a:r>
            <a:endParaRPr lang="fr-FR" altLang="x-none">
              <a:solidFill>
                <a:schemeClr val="bg1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298888" y="683747"/>
            <a:ext cx="1483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altLang="x-none">
                <a:solidFill>
                  <a:srgbClr val="DE3918"/>
                </a:solidFill>
              </a:rPr>
              <a:t>dynamique </a:t>
            </a:r>
            <a:r>
              <a:rPr lang="fr-FR" altLang="x-none" sz="2800" b="1">
                <a:solidFill>
                  <a:srgbClr val="DE3918"/>
                </a:solidFill>
              </a:rPr>
              <a:t>C</a:t>
            </a:r>
            <a:endParaRPr lang="fr-FR" altLang="x-none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6096000" y="1219200"/>
            <a:ext cx="0" cy="1371600"/>
          </a:xfrm>
          <a:prstGeom prst="line">
            <a:avLst/>
          </a:prstGeom>
          <a:noFill/>
          <a:ln w="50800">
            <a:solidFill>
              <a:srgbClr val="DE391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3352800" y="5257800"/>
            <a:ext cx="685800" cy="609600"/>
          </a:xfrm>
          <a:prstGeom prst="line">
            <a:avLst/>
          </a:prstGeom>
          <a:noFill/>
          <a:ln w="508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8077200" y="5257800"/>
            <a:ext cx="685800" cy="685800"/>
          </a:xfrm>
          <a:prstGeom prst="line">
            <a:avLst/>
          </a:prstGeom>
          <a:noFill/>
          <a:ln w="508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172"/>
            <a:ext cx="3276600" cy="2182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498196"/>
            <a:ext cx="3307057" cy="22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fr-FR" altLang="x-none"/>
              <a:t>I.1- Armature des prairies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81200" y="5029200"/>
            <a:ext cx="9363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400" dirty="0">
                <a:solidFill>
                  <a:schemeClr val="accent2">
                    <a:lumMod val="75000"/>
                  </a:schemeClr>
                </a:solidFill>
              </a:rPr>
              <a:t>Toujours sur des milieux assez riches        </a:t>
            </a:r>
            <a:r>
              <a:rPr lang="fr-FR" altLang="x-none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fr-FR" altLang="x-none" sz="2400" b="1" dirty="0">
                <a:solidFill>
                  <a:schemeClr val="accent2">
                    <a:lumMod val="75000"/>
                  </a:schemeClr>
                </a:solidFill>
              </a:rPr>
              <a:t>dynamique inévitable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7006437" y="5284232"/>
            <a:ext cx="7620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286000" y="5867400"/>
            <a:ext cx="1143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x-none" altLang="x-none">
              <a:solidFill>
                <a:srgbClr val="FFFF42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09162" y="5729406"/>
            <a:ext cx="47181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2400" b="1" dirty="0">
                <a:solidFill>
                  <a:schemeClr val="accent2">
                    <a:lumMod val="75000"/>
                  </a:schemeClr>
                </a:solidFill>
              </a:rPr>
              <a:t>n’existent que par et pour l’Homme</a:t>
            </a:r>
          </a:p>
          <a:p>
            <a:pPr algn="ctr"/>
            <a:r>
              <a:rPr lang="fr-FR" altLang="x-none" sz="2400" b="1" dirty="0">
                <a:solidFill>
                  <a:schemeClr val="accent2">
                    <a:lumMod val="75000"/>
                  </a:schemeClr>
                </a:solidFill>
              </a:rPr>
              <a:t>JAMAIS NATURELLES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65326" y="1050926"/>
            <a:ext cx="4888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Par définition: absence totale de plantes ligneuses</a:t>
            </a:r>
          </a:p>
          <a:p>
            <a:r>
              <a:rPr lang="fr-FR" altLang="x-none"/>
              <a:t>          spectre biologique sans phanérophytes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2274838"/>
            <a:ext cx="59436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x-none" sz="2400" dirty="0"/>
              <a:t>Espèces principales annonçant la dynamique:</a:t>
            </a:r>
          </a:p>
          <a:p>
            <a:pPr>
              <a:spcBef>
                <a:spcPct val="50000"/>
              </a:spcBef>
            </a:pPr>
            <a:r>
              <a:rPr lang="fr-FR" altLang="x-none" sz="2400" dirty="0" smtClean="0"/>
              <a:t>	Prunellier</a:t>
            </a:r>
            <a:r>
              <a:rPr lang="fr-FR" altLang="x-none" sz="2400" dirty="0"/>
              <a:t>: épineuse et </a:t>
            </a:r>
            <a:r>
              <a:rPr lang="fr-FR" altLang="x-none" sz="2400" dirty="0" err="1"/>
              <a:t>ornithochore</a:t>
            </a:r>
            <a:endParaRPr lang="fr-FR" altLang="x-none" sz="2400" dirty="0"/>
          </a:p>
          <a:p>
            <a:pPr>
              <a:spcBef>
                <a:spcPct val="50000"/>
              </a:spcBef>
            </a:pPr>
            <a:r>
              <a:rPr lang="fr-FR" altLang="x-none" sz="2400" dirty="0" smtClean="0"/>
              <a:t>	Aubépine</a:t>
            </a:r>
            <a:r>
              <a:rPr lang="fr-FR" altLang="x-none" sz="2400" dirty="0"/>
              <a:t>: épineuse et </a:t>
            </a:r>
            <a:r>
              <a:rPr lang="fr-FR" altLang="x-none" sz="2400" dirty="0" err="1"/>
              <a:t>ornithochore</a:t>
            </a:r>
            <a:r>
              <a:rPr lang="fr-FR" altLang="x-none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fr-FR" altLang="x-none" sz="2400" dirty="0" smtClean="0"/>
              <a:t>	Cornouiller</a:t>
            </a:r>
            <a:r>
              <a:rPr lang="fr-FR" altLang="x-none" sz="2400" dirty="0"/>
              <a:t>: </a:t>
            </a:r>
            <a:r>
              <a:rPr lang="fr-FR" altLang="x-none" sz="2400" dirty="0" err="1"/>
              <a:t>ornithochore</a:t>
            </a:r>
            <a:endParaRPr lang="fr-FR" altLang="x-none" sz="2400" dirty="0"/>
          </a:p>
          <a:p>
            <a:pPr>
              <a:spcBef>
                <a:spcPct val="50000"/>
              </a:spcBef>
            </a:pPr>
            <a:r>
              <a:rPr lang="fr-FR" altLang="x-none" sz="2400" dirty="0" smtClean="0"/>
              <a:t>	Ajonc </a:t>
            </a:r>
            <a:r>
              <a:rPr lang="fr-FR" altLang="x-none" sz="2400" dirty="0"/>
              <a:t>sur sol siliceux: épineuse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905000" y="1828800"/>
            <a:ext cx="6201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Permanence de la destruction des pousses par fauche ou pâture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62" y="2274837"/>
            <a:ext cx="5095334" cy="26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endParaRPr lang="x-none" altLang="x-none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2362200" y="3886200"/>
            <a:ext cx="6477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48001" y="4876800"/>
            <a:ext cx="2220351" cy="369332"/>
          </a:xfrm>
          <a:prstGeom prst="rect">
            <a:avLst/>
          </a:prstGeom>
          <a:solidFill>
            <a:srgbClr val="D4D4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Marécages / Pelouses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876800" y="3200400"/>
            <a:ext cx="690830" cy="369332"/>
          </a:xfrm>
          <a:prstGeom prst="rect">
            <a:avLst/>
          </a:prstGeom>
          <a:solidFill>
            <a:srgbClr val="D4D4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Taillis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767390" cy="369332"/>
          </a:xfrm>
          <a:prstGeom prst="rect">
            <a:avLst/>
          </a:prstGeom>
          <a:solidFill>
            <a:srgbClr val="D4D4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Forêts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010401" y="5410200"/>
            <a:ext cx="935577" cy="369332"/>
          </a:xfrm>
          <a:prstGeom prst="rect">
            <a:avLst/>
          </a:prstGeom>
          <a:solidFill>
            <a:srgbClr val="D4D4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Champs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524000" y="5943601"/>
            <a:ext cx="6896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800" b="1" dirty="0">
                <a:solidFill>
                  <a:srgbClr val="C00000"/>
                </a:solidFill>
              </a:rPr>
              <a:t>Succession              primaire          secondaire</a:t>
            </a:r>
            <a:endParaRPr lang="fr-FR" altLang="x-none" dirty="0">
              <a:solidFill>
                <a:srgbClr val="C00000"/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7105799" y="4340464"/>
            <a:ext cx="848309" cy="369332"/>
          </a:xfrm>
          <a:prstGeom prst="rect">
            <a:avLst/>
          </a:prstGeom>
          <a:solidFill>
            <a:srgbClr val="D4D4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Friches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8518525" y="4022725"/>
            <a:ext cx="808170" cy="36933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/>
              <a:t>Prairie</a:t>
            </a:r>
            <a:endParaRPr lang="fr-FR" altLang="x-none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524000" y="3429001"/>
            <a:ext cx="1290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800" b="1">
                <a:solidFill>
                  <a:srgbClr val="80C040"/>
                </a:solidFill>
              </a:rPr>
              <a:t>ligneux</a:t>
            </a: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5257800" y="3733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52578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 flipV="1">
            <a:off x="7529953" y="4800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rot="18900000" flipH="1" flipV="1">
            <a:off x="6272651" y="3254904"/>
            <a:ext cx="297810" cy="14308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 rot="17940000">
            <a:off x="6131719" y="5222081"/>
            <a:ext cx="381000" cy="1214438"/>
          </a:xfrm>
          <a:prstGeom prst="curvedRightArrow">
            <a:avLst>
              <a:gd name="adj1" fmla="val 63750"/>
              <a:gd name="adj2" fmla="val 127500"/>
              <a:gd name="adj3" fmla="val 33333"/>
            </a:avLst>
          </a:prstGeom>
          <a:solidFill>
            <a:srgbClr val="FF26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rot="2700000" flipV="1">
            <a:off x="8382000" y="4419600"/>
            <a:ext cx="0" cy="609600"/>
          </a:xfrm>
          <a:prstGeom prst="line">
            <a:avLst/>
          </a:prstGeom>
          <a:noFill/>
          <a:ln w="63500">
            <a:solidFill>
              <a:srgbClr val="FF26E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6553200" y="1600200"/>
            <a:ext cx="0" cy="3962400"/>
          </a:xfrm>
          <a:prstGeom prst="line">
            <a:avLst/>
          </a:prstGeom>
          <a:noFill/>
          <a:ln w="50800" cap="rnd">
            <a:solidFill>
              <a:srgbClr val="FF26E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rot="17280000" flipH="1" flipV="1">
            <a:off x="7152482" y="2448719"/>
            <a:ext cx="180975" cy="2598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10600" cy="762000"/>
          </a:xfrm>
        </p:spPr>
        <p:txBody>
          <a:bodyPr/>
          <a:lstStyle/>
          <a:p>
            <a:r>
              <a:rPr lang="fr-FR" altLang="x-none"/>
              <a:t>I.2- FRICHES: aspects dynamiques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33601" y="1204914"/>
            <a:ext cx="16733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3200">
                <a:solidFill>
                  <a:srgbClr val="21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PRAIRIES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839201" y="6278564"/>
            <a:ext cx="1419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2000" dirty="0">
                <a:solidFill>
                  <a:schemeClr val="accent4">
                    <a:lumMod val="50000"/>
                  </a:schemeClr>
                </a:solidFill>
              </a:rPr>
              <a:t>Stratégie </a:t>
            </a:r>
            <a:r>
              <a:rPr lang="fr-FR" altLang="x-none" sz="3200" dirty="0">
                <a:solidFill>
                  <a:schemeClr val="accent4">
                    <a:lumMod val="50000"/>
                  </a:schemeClr>
                </a:solidFill>
              </a:rPr>
              <a:t>R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43801" y="5257800"/>
            <a:ext cx="1007007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CHAMPS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76801" y="3429000"/>
            <a:ext cx="956865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FRICHES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007225" y="1905000"/>
            <a:ext cx="2860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% thérophytes: nb d’espèces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229600" y="5791200"/>
            <a:ext cx="1701300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75% en céréales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305800" y="4648200"/>
            <a:ext cx="1519968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50% en vignes</a:t>
            </a:r>
          </a:p>
        </p:txBody>
      </p:sp>
      <p:sp>
        <p:nvSpPr>
          <p:cNvPr id="22538" name="Arc 10"/>
          <p:cNvSpPr>
            <a:spLocks/>
          </p:cNvSpPr>
          <p:nvPr/>
        </p:nvSpPr>
        <p:spPr bwMode="auto">
          <a:xfrm>
            <a:off x="4419600" y="1600200"/>
            <a:ext cx="3581400" cy="3581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21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5388213">
            <a:off x="7773194" y="4952207"/>
            <a:ext cx="379413" cy="228600"/>
          </a:xfrm>
          <a:prstGeom prst="chevron">
            <a:avLst>
              <a:gd name="adj" fmla="val 41493"/>
            </a:avLst>
          </a:prstGeom>
          <a:solidFill>
            <a:srgbClr val="21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40" name="Arc 12"/>
          <p:cNvSpPr>
            <a:spLocks/>
          </p:cNvSpPr>
          <p:nvPr/>
        </p:nvSpPr>
        <p:spPr bwMode="auto">
          <a:xfrm>
            <a:off x="4419600" y="1600200"/>
            <a:ext cx="12954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21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6019800" y="4038600"/>
            <a:ext cx="1447800" cy="1143000"/>
          </a:xfrm>
          <a:prstGeom prst="line">
            <a:avLst/>
          </a:prstGeom>
          <a:noFill/>
          <a:ln w="508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 flipV="1">
            <a:off x="3200400" y="1676400"/>
            <a:ext cx="1981200" cy="1676400"/>
          </a:xfrm>
          <a:prstGeom prst="line">
            <a:avLst/>
          </a:prstGeom>
          <a:noFill/>
          <a:ln w="508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553200" y="3429000"/>
            <a:ext cx="583814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30%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495800" y="4724400"/>
            <a:ext cx="2454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chemeClr val="accent4">
                    <a:lumMod val="50000"/>
                  </a:schemeClr>
                </a:solidFill>
              </a:rPr>
              <a:t>Successions secondaires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604126" y="2955925"/>
            <a:ext cx="1375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21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travail du sol</a:t>
            </a:r>
            <a:endParaRPr lang="fr-FR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860926" y="2270125"/>
            <a:ext cx="13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rgbClr val="21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compactage</a:t>
            </a:r>
            <a:endParaRPr lang="fr-FR" altLang="x-none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926377" y="2438400"/>
            <a:ext cx="1501885" cy="923330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>
                <a:solidFill>
                  <a:srgbClr val="FF5C17"/>
                </a:solidFill>
              </a:rPr>
              <a:t>augmentation</a:t>
            </a:r>
          </a:p>
          <a:p>
            <a:pPr algn="ctr"/>
            <a:r>
              <a:rPr lang="fr-FR" altLang="x-none">
                <a:solidFill>
                  <a:srgbClr val="FF5C17"/>
                </a:solidFill>
              </a:rPr>
              <a:t>des espèces</a:t>
            </a:r>
          </a:p>
          <a:p>
            <a:pPr algn="ctr"/>
            <a:r>
              <a:rPr lang="fr-FR" altLang="x-none">
                <a:solidFill>
                  <a:srgbClr val="FF5C17"/>
                </a:solidFill>
              </a:rPr>
              <a:t>stolonifères</a:t>
            </a: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 rot="-4454645">
            <a:off x="2764631" y="1959769"/>
            <a:ext cx="827088" cy="412750"/>
          </a:xfrm>
          <a:prstGeom prst="curvedDownArrow">
            <a:avLst>
              <a:gd name="adj1" fmla="val 40077"/>
              <a:gd name="adj2" fmla="val 80154"/>
              <a:gd name="adj3" fmla="val 33333"/>
            </a:avLst>
          </a:prstGeom>
          <a:solidFill>
            <a:srgbClr val="FF5C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828800" y="3962401"/>
            <a:ext cx="2438400" cy="646331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>
                <a:solidFill>
                  <a:srgbClr val="FF5C17"/>
                </a:solidFill>
              </a:rPr>
              <a:t>importance des types </a:t>
            </a:r>
            <a:r>
              <a:rPr lang="fr-FR" altLang="x-none" b="1">
                <a:solidFill>
                  <a:srgbClr val="FF5C17"/>
                </a:solidFill>
              </a:rPr>
              <a:t>H2</a:t>
            </a:r>
            <a:r>
              <a:rPr lang="fr-FR" altLang="x-none">
                <a:solidFill>
                  <a:srgbClr val="FF5C17"/>
                </a:solidFill>
              </a:rPr>
              <a:t> et </a:t>
            </a:r>
            <a:r>
              <a:rPr lang="fr-FR" altLang="x-none" b="1">
                <a:solidFill>
                  <a:srgbClr val="FF5C17"/>
                </a:solidFill>
              </a:rPr>
              <a:t>H/T</a:t>
            </a:r>
            <a:endParaRPr lang="fr-FR" altLang="x-none">
              <a:solidFill>
                <a:srgbClr val="FF5C17"/>
              </a:solidFill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 rot="-2013725">
            <a:off x="3890964" y="3189288"/>
            <a:ext cx="1114425" cy="457200"/>
          </a:xfrm>
          <a:prstGeom prst="curvedDownArrow">
            <a:avLst>
              <a:gd name="adj1" fmla="val 48750"/>
              <a:gd name="adj2" fmla="val 97500"/>
              <a:gd name="adj3" fmla="val 33333"/>
            </a:avLst>
          </a:prstGeom>
          <a:solidFill>
            <a:srgbClr val="FF5C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4191000" y="990600"/>
            <a:ext cx="699230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&lt;10%</a:t>
            </a:r>
          </a:p>
        </p:txBody>
      </p:sp>
    </p:spTree>
    <p:extLst>
      <p:ext uri="{BB962C8B-B14F-4D97-AF65-F5344CB8AC3E}">
        <p14:creationId xmlns:p14="http://schemas.microsoft.com/office/powerpoint/2010/main" val="1896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fr-FR" altLang="x-none"/>
              <a:t>I.2- FRICHES: spectres biologiques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524000" y="0"/>
          <a:ext cx="6097588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Graphique" r:id="rId3" imgW="6096000" imgH="4064000" progId="MSGraph.Chart.8">
                  <p:embed followColorScheme="full"/>
                </p:oleObj>
              </mc:Choice>
              <mc:Fallback>
                <p:oleObj name="Graphique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6097588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524000" y="2895600"/>
          <a:ext cx="609758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Graphique" r:id="rId5" imgW="6096000" imgH="4064000" progId="MSGraph.Chart.8">
                  <p:embed followColorScheme="full"/>
                </p:oleObj>
              </mc:Choice>
              <mc:Fallback>
                <p:oleObj name="Graphique" r:id="rId5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6097588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924801" y="4495800"/>
            <a:ext cx="1731949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prairie dégradée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534401" y="1752600"/>
            <a:ext cx="723275" cy="369332"/>
          </a:xfrm>
          <a:prstGeom prst="rect">
            <a:avLst/>
          </a:prstGeom>
          <a:solidFill>
            <a:srgbClr val="80C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friche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061325" y="2422525"/>
            <a:ext cx="1561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/>
              <a:t>sur </a:t>
            </a:r>
            <a:r>
              <a:rPr lang="fr-FR" altLang="x-none" b="1"/>
              <a:t>80</a:t>
            </a:r>
            <a:r>
              <a:rPr lang="fr-FR" altLang="x-none"/>
              <a:t> espèces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985125" y="5546725"/>
            <a:ext cx="1561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dirty="0">
                <a:solidFill>
                  <a:srgbClr val="C00000"/>
                </a:solidFill>
              </a:rPr>
              <a:t>sur </a:t>
            </a:r>
            <a:r>
              <a:rPr lang="fr-FR" altLang="x-none" b="1" dirty="0">
                <a:solidFill>
                  <a:srgbClr val="C00000"/>
                </a:solidFill>
              </a:rPr>
              <a:t>40</a:t>
            </a:r>
            <a:r>
              <a:rPr lang="fr-FR" altLang="x-none" dirty="0">
                <a:solidFill>
                  <a:srgbClr val="C00000"/>
                </a:solidFill>
              </a:rPr>
              <a:t> espèces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879725" y="6308725"/>
            <a:ext cx="8549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chemeClr val="accent1"/>
                </a:solidFill>
              </a:rPr>
              <a:t>stolons</a:t>
            </a:r>
          </a:p>
        </p:txBody>
      </p:sp>
      <p:sp>
        <p:nvSpPr>
          <p:cNvPr id="29708" name="AutoShape 12"/>
          <p:cNvSpPr>
            <a:spLocks/>
          </p:cNvSpPr>
          <p:nvPr/>
        </p:nvSpPr>
        <p:spPr bwMode="auto">
          <a:xfrm rot="16200000">
            <a:off x="3505200" y="4953000"/>
            <a:ext cx="76200" cy="2514600"/>
          </a:xfrm>
          <a:prstGeom prst="leftBracket">
            <a:avLst>
              <a:gd name="adj" fmla="val 275000"/>
            </a:avLst>
          </a:prstGeom>
          <a:noFill/>
          <a:ln w="381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6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/>
              <a:t>I-3 FACTEURS de DIVERSITE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62088" y="1543050"/>
            <a:ext cx="8883201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x-none" sz="3200" dirty="0"/>
              <a:t>I- Facteurs </a:t>
            </a:r>
            <a:r>
              <a:rPr lang="fr-FR" altLang="x-none" sz="3200" dirty="0" err="1"/>
              <a:t>édapho</a:t>
            </a:r>
            <a:r>
              <a:rPr lang="fr-FR" altLang="x-none" sz="3200" dirty="0"/>
              <a:t>-climatiques</a:t>
            </a:r>
          </a:p>
          <a:p>
            <a:r>
              <a:rPr lang="fr-FR" altLang="x-none" sz="3200" dirty="0"/>
              <a:t>	1- Eau</a:t>
            </a:r>
          </a:p>
          <a:p>
            <a:r>
              <a:rPr lang="fr-FR" altLang="x-none" sz="3200" dirty="0"/>
              <a:t>	2- Réaction du sol: calcaire (ca) et silice (si)</a:t>
            </a:r>
          </a:p>
          <a:p>
            <a:r>
              <a:rPr lang="fr-FR" altLang="x-none" sz="3200" dirty="0"/>
              <a:t>	éventuellement pH; sel (prés salés)</a:t>
            </a:r>
          </a:p>
          <a:p>
            <a:r>
              <a:rPr lang="fr-FR" altLang="x-none" sz="3200" dirty="0"/>
              <a:t>	3- Domaines biogéographiques: grands climats</a:t>
            </a:r>
          </a:p>
          <a:p>
            <a:r>
              <a:rPr lang="fr-FR" altLang="x-none" sz="3200" dirty="0"/>
              <a:t>	4- Altitude</a:t>
            </a:r>
          </a:p>
          <a:p>
            <a:r>
              <a:rPr lang="fr-FR" altLang="x-none" sz="3200" dirty="0"/>
              <a:t>II- Facteurs agronomiques</a:t>
            </a:r>
          </a:p>
          <a:p>
            <a:r>
              <a:rPr lang="fr-FR" altLang="x-none" sz="3200" dirty="0"/>
              <a:t>	5- Régime d’exploitation: fauche ou pâture</a:t>
            </a:r>
          </a:p>
          <a:p>
            <a:r>
              <a:rPr lang="fr-FR" altLang="x-none" sz="3200" dirty="0"/>
              <a:t>	6- Fumures et </a:t>
            </a:r>
            <a:r>
              <a:rPr lang="fr-FR" altLang="x-none" sz="3200" dirty="0" smtClean="0"/>
              <a:t>amendements : </a:t>
            </a:r>
            <a:r>
              <a:rPr lang="fr-FR" altLang="x-none" sz="3200" dirty="0" err="1" smtClean="0"/>
              <a:t>trophie</a:t>
            </a:r>
            <a:endParaRPr lang="fr-FR" altLang="x-none" sz="3200" dirty="0"/>
          </a:p>
          <a:p>
            <a:r>
              <a:rPr lang="fr-FR" altLang="x-none" sz="3200" dirty="0"/>
              <a:t>	(7- Surpâturage)</a:t>
            </a:r>
          </a:p>
        </p:txBody>
      </p:sp>
    </p:spTree>
    <p:extLst>
      <p:ext uri="{BB962C8B-B14F-4D97-AF65-F5344CB8AC3E}">
        <p14:creationId xmlns:p14="http://schemas.microsoft.com/office/powerpoint/2010/main" val="11010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10601</TotalTime>
  <Words>1118</Words>
  <Application>Microsoft Macintosh PowerPoint</Application>
  <PresentationFormat>Grand écran</PresentationFormat>
  <Paragraphs>428</Paragraphs>
  <Slides>25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Arial</vt:lpstr>
      <vt:lpstr>Thème Office</vt:lpstr>
      <vt:lpstr>Graphique</vt:lpstr>
      <vt:lpstr>Prairies : écologie - botanique</vt:lpstr>
      <vt:lpstr>PLACE DES PRAIRIES DANS LA DYNAMIQUE VGle</vt:lpstr>
      <vt:lpstr>Caractères   des   prairies</vt:lpstr>
      <vt:lpstr>I- DIVERSITE  et  pôles dynamiques</vt:lpstr>
      <vt:lpstr>I.1- Armature des prairies</vt:lpstr>
      <vt:lpstr>Présentation PowerPoint</vt:lpstr>
      <vt:lpstr>I.2- FRICHES: aspects dynamiques</vt:lpstr>
      <vt:lpstr>I.2- FRICHES: spectres biologiques</vt:lpstr>
      <vt:lpstr>I-3 FACTEURS de DIVERSITE</vt:lpstr>
      <vt:lpstr>Exemples de milieux primaires</vt:lpstr>
      <vt:lpstr>I.3.1- Pelouses édapho-climatiques exemple des graminées</vt:lpstr>
      <vt:lpstr>Présentation PowerPoint</vt:lpstr>
      <vt:lpstr>I.3.1- PELOUSES  en Ile-de-France</vt:lpstr>
      <vt:lpstr>flore des pelouses calcicoles</vt:lpstr>
      <vt:lpstr>I.3.2- PRAIRIES hygrophiles à mésophiles  en Ile-de-France</vt:lpstr>
      <vt:lpstr>II.1 - ENDEMISME et milieux</vt:lpstr>
      <vt:lpstr>II.2 - RARETE  et  milieux</vt:lpstr>
      <vt:lpstr>Légumineuses  patrimoniales</vt:lpstr>
      <vt:lpstr>Au niveau national: quelles plantes prairiales patrimoniales?</vt:lpstr>
      <vt:lpstr>II.3 - MENACES sur la biodiversité des  prairies  en Ile-de-France</vt:lpstr>
      <vt:lpstr>Pourquoi et comment gérer: deux   biodiversités</vt:lpstr>
      <vt:lpstr>Risque d’intensification</vt:lpstr>
      <vt:lpstr>Flore   artificielle : problème des sursemis</vt:lpstr>
      <vt:lpstr>Dominance   de   blocage</vt:lpstr>
      <vt:lpstr>Bilan régional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jauzein</dc:creator>
  <cp:lastModifiedBy>vincent jauzein</cp:lastModifiedBy>
  <cp:revision>50</cp:revision>
  <dcterms:created xsi:type="dcterms:W3CDTF">2020-01-19T12:46:00Z</dcterms:created>
  <dcterms:modified xsi:type="dcterms:W3CDTF">2020-02-12T06:40:25Z</dcterms:modified>
</cp:coreProperties>
</file>