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5" r:id="rId1"/>
  </p:sldMasterIdLst>
  <p:notesMasterIdLst>
    <p:notesMasterId r:id="rId37"/>
  </p:notesMasterIdLst>
  <p:sldIdLst>
    <p:sldId id="256" r:id="rId2"/>
    <p:sldId id="267" r:id="rId3"/>
    <p:sldId id="268" r:id="rId4"/>
    <p:sldId id="275" r:id="rId5"/>
    <p:sldId id="258" r:id="rId6"/>
    <p:sldId id="259" r:id="rId7"/>
    <p:sldId id="269" r:id="rId8"/>
    <p:sldId id="263" r:id="rId9"/>
    <p:sldId id="274" r:id="rId10"/>
    <p:sldId id="264" r:id="rId11"/>
    <p:sldId id="273" r:id="rId12"/>
    <p:sldId id="295" r:id="rId13"/>
    <p:sldId id="296" r:id="rId14"/>
    <p:sldId id="297" r:id="rId15"/>
    <p:sldId id="266" r:id="rId16"/>
    <p:sldId id="277" r:id="rId17"/>
    <p:sldId id="281" r:id="rId18"/>
    <p:sldId id="286" r:id="rId19"/>
    <p:sldId id="285" r:id="rId20"/>
    <p:sldId id="284" r:id="rId21"/>
    <p:sldId id="280" r:id="rId22"/>
    <p:sldId id="287" r:id="rId23"/>
    <p:sldId id="270" r:id="rId24"/>
    <p:sldId id="288" r:id="rId25"/>
    <p:sldId id="289" r:id="rId26"/>
    <p:sldId id="271" r:id="rId27"/>
    <p:sldId id="290" r:id="rId28"/>
    <p:sldId id="272" r:id="rId29"/>
    <p:sldId id="262" r:id="rId30"/>
    <p:sldId id="261" r:id="rId31"/>
    <p:sldId id="292" r:id="rId32"/>
    <p:sldId id="293" r:id="rId33"/>
    <p:sldId id="291" r:id="rId34"/>
    <p:sldId id="265" r:id="rId35"/>
    <p:sldId id="294" r:id="rId36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abriel DA COSTA" initials="GDC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81" autoAdjust="0"/>
    <p:restoredTop sz="86786" autoAdjust="0"/>
  </p:normalViewPr>
  <p:slideViewPr>
    <p:cSldViewPr snapToGrid="0">
      <p:cViewPr varScale="1">
        <p:scale>
          <a:sx n="60" d="100"/>
          <a:sy n="60" d="100"/>
        </p:scale>
        <p:origin x="1408" y="36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9FC3EA-80AF-4616-B76B-34F5F86BC84D}" type="datetimeFigureOut">
              <a:rPr lang="fr-FR" smtClean="0"/>
              <a:t>09/06/2021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39DD6D-842C-4327-9A8E-08D513F159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238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Intro générale sur le déroulé du PWPT: </a:t>
            </a:r>
          </a:p>
          <a:p>
            <a:r>
              <a:rPr lang="fr-FR" dirty="0" smtClean="0"/>
              <a:t>les milieux</a:t>
            </a:r>
            <a:r>
              <a:rPr lang="fr-FR" baseline="0" dirty="0" smtClean="0"/>
              <a:t> naturels du 91 – historique: début en 2000 – exemple le marais de </a:t>
            </a:r>
            <a:r>
              <a:rPr lang="fr-FR" baseline="0" dirty="0" err="1" smtClean="0"/>
              <a:t>Misery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9DD6D-842C-4327-9A8E-08D513F159C1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33915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 smtClean="0">
                <a:solidFill>
                  <a:srgbClr val="00B0F0"/>
                </a:solidFill>
                <a:latin typeface="Arial"/>
              </a:rPr>
              <a:t>Appétence plus forte /graminées,</a:t>
            </a:r>
            <a:r>
              <a:rPr lang="fr-FR" sz="1200" baseline="0" dirty="0" smtClean="0">
                <a:solidFill>
                  <a:srgbClr val="00B0F0"/>
                </a:solidFill>
                <a:latin typeface="Arial"/>
              </a:rPr>
              <a:t> eupatoire, consoude etc…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sz="1200" dirty="0" smtClean="0">
                <a:solidFill>
                  <a:srgbClr val="00B0F0"/>
                </a:solidFill>
                <a:latin typeface="Arial"/>
              </a:rPr>
              <a:t>au détriment des joncs et carex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sz="1200" dirty="0" smtClean="0">
                <a:solidFill>
                  <a:srgbClr val="00B0F0"/>
                </a:solidFill>
                <a:latin typeface="Arial"/>
              </a:rPr>
              <a:t>Possibilité de faire des périodes de pression plus forte pour « forcer le broutage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 smtClean="0">
                <a:solidFill>
                  <a:srgbClr val="00B0F0"/>
                </a:solidFill>
                <a:latin typeface="Arial"/>
              </a:rPr>
              <a:t>                                                     → </a:t>
            </a:r>
            <a:r>
              <a:rPr lang="fr-FR" sz="1200" b="1" dirty="0" smtClean="0">
                <a:solidFill>
                  <a:srgbClr val="00B0F0"/>
                </a:solidFill>
                <a:latin typeface="Arial"/>
              </a:rPr>
              <a:t>Discussion sur 2 derniers points en gras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9DD6D-842C-4327-9A8E-08D513F159C1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57458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La gestion des</a:t>
            </a:r>
            <a:r>
              <a:rPr lang="fr-FR" baseline="0" dirty="0" smtClean="0"/>
              <a:t> espaces ouverts et semi boisés a</a:t>
            </a:r>
            <a:r>
              <a:rPr lang="fr-FR" dirty="0" smtClean="0"/>
              <a:t>vec des animaux</a:t>
            </a:r>
          </a:p>
          <a:p>
            <a:endParaRPr lang="fr-FR" dirty="0" smtClean="0"/>
          </a:p>
          <a:p>
            <a:r>
              <a:rPr lang="fr-FR" dirty="0" smtClean="0"/>
              <a:t>Illustration: joncs dont on a parlé précédemment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9DD6D-842C-4327-9A8E-08D513F159C1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07275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La gestion des</a:t>
            </a:r>
            <a:r>
              <a:rPr lang="fr-FR" baseline="0" dirty="0" smtClean="0"/>
              <a:t> espaces ouverts et semi boisés a</a:t>
            </a:r>
            <a:r>
              <a:rPr lang="fr-FR" dirty="0" smtClean="0"/>
              <a:t>vec des animaux</a:t>
            </a:r>
          </a:p>
          <a:p>
            <a:endParaRPr lang="fr-FR" dirty="0" smtClean="0"/>
          </a:p>
          <a:p>
            <a:r>
              <a:rPr lang="fr-FR" dirty="0" smtClean="0"/>
              <a:t>Illustration: joncs dont on a parlé précédemment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9DD6D-842C-4327-9A8E-08D513F159C1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08262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La gestion des</a:t>
            </a:r>
            <a:r>
              <a:rPr lang="fr-FR" baseline="0" dirty="0" smtClean="0"/>
              <a:t> espaces ouverts et semi boisés a</a:t>
            </a:r>
            <a:r>
              <a:rPr lang="fr-FR" dirty="0" smtClean="0"/>
              <a:t>vec des animaux</a:t>
            </a:r>
          </a:p>
          <a:p>
            <a:endParaRPr lang="fr-FR" dirty="0" smtClean="0"/>
          </a:p>
          <a:p>
            <a:r>
              <a:rPr lang="fr-FR" dirty="0" smtClean="0"/>
              <a:t>Illustration: joncs dont on a parlé précédemment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9DD6D-842C-4327-9A8E-08D513F159C1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88254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 smtClean="0">
                <a:solidFill>
                  <a:srgbClr val="00B0F0"/>
                </a:solidFill>
                <a:latin typeface="Arial"/>
              </a:rPr>
              <a:t>Appétence plus forte /graminées,</a:t>
            </a:r>
            <a:r>
              <a:rPr lang="fr-FR" sz="1200" baseline="0" dirty="0" smtClean="0">
                <a:solidFill>
                  <a:srgbClr val="00B0F0"/>
                </a:solidFill>
                <a:latin typeface="Arial"/>
              </a:rPr>
              <a:t> eupatoire, consoude etc…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sz="1200" dirty="0" smtClean="0">
                <a:solidFill>
                  <a:srgbClr val="00B0F0"/>
                </a:solidFill>
                <a:latin typeface="Arial"/>
              </a:rPr>
              <a:t>au détriment des joncs et carex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sz="1200" dirty="0" smtClean="0">
                <a:solidFill>
                  <a:srgbClr val="00B0F0"/>
                </a:solidFill>
                <a:latin typeface="Arial"/>
              </a:rPr>
              <a:t>Possibilité de faire des périodes de pression plus forte pour « forcer le broutage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 smtClean="0">
                <a:solidFill>
                  <a:srgbClr val="00B0F0"/>
                </a:solidFill>
                <a:latin typeface="Arial"/>
              </a:rPr>
              <a:t>                                                     → </a:t>
            </a:r>
            <a:r>
              <a:rPr lang="fr-FR" sz="1200" b="1" dirty="0" smtClean="0">
                <a:solidFill>
                  <a:srgbClr val="00B0F0"/>
                </a:solidFill>
                <a:latin typeface="Arial"/>
              </a:rPr>
              <a:t>Discussion sur 2 derniers points en gras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9DD6D-842C-4327-9A8E-08D513F159C1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88265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Envie et motivation, Caractère</a:t>
            </a:r>
            <a:r>
              <a:rPr lang="fr-FR" baseline="0" dirty="0" smtClean="0"/>
              <a:t> et Faculté de pouvoir travailler au contact de ces animaux</a:t>
            </a:r>
          </a:p>
          <a:p>
            <a:r>
              <a:rPr lang="fr-FR" baseline="0" dirty="0" smtClean="0"/>
              <a:t>Formatons adaptées</a:t>
            </a:r>
          </a:p>
          <a:p>
            <a:r>
              <a:rPr lang="fr-FR" baseline="0" dirty="0" smtClean="0"/>
              <a:t>Disponibilités 2 agents spécialisés / gestion quotidienne</a:t>
            </a:r>
          </a:p>
          <a:p>
            <a:r>
              <a:rPr lang="fr-FR" baseline="0" dirty="0" smtClean="0"/>
              <a:t>Conseils aux communes</a:t>
            </a:r>
          </a:p>
          <a:p>
            <a:r>
              <a:rPr lang="fr-FR" dirty="0" smtClean="0"/>
              <a:t>Régie : 90 % du temps consacrés aux animaux, et participation aux autres activités de l’équipe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9DD6D-842C-4327-9A8E-08D513F159C1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26987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Illustration du dernier point avec la dia suivante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9DD6D-842C-4327-9A8E-08D513F159C1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35372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Illustration du dernier point avec la dia suivante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9DD6D-842C-4327-9A8E-08D513F159C1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380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sz="1200" dirty="0" smtClean="0">
                <a:solidFill>
                  <a:srgbClr val="00B0F0"/>
                </a:solidFill>
                <a:latin typeface="Arial"/>
              </a:rPr>
              <a:t>conditions hydriques particulières, structure et portance du substrat, reliefs,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9DD6D-842C-4327-9A8E-08D513F159C1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64387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9DD6D-842C-4327-9A8E-08D513F159C1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16760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ENS 85 </a:t>
            </a:r>
          </a:p>
          <a:p>
            <a:r>
              <a:rPr lang="fr-FR" dirty="0" smtClean="0"/>
              <a:t>Différents type de milieu – </a:t>
            </a:r>
            <a:r>
              <a:rPr lang="fr-FR" dirty="0" err="1" smtClean="0"/>
              <a:t>Carto</a:t>
            </a:r>
            <a:r>
              <a:rPr lang="fr-FR" dirty="0" smtClean="0"/>
              <a:t> IDF/Essonne/ MBVE/ </a:t>
            </a:r>
            <a:r>
              <a:rPr lang="fr-FR" dirty="0" err="1" smtClean="0"/>
              <a:t>Misery</a:t>
            </a:r>
            <a:endParaRPr lang="fr-FR" dirty="0" smtClean="0"/>
          </a:p>
          <a:p>
            <a:r>
              <a:rPr lang="fr-FR" dirty="0" smtClean="0"/>
              <a:t>MVBEJ préemptions – et Propriétés publiques</a:t>
            </a:r>
          </a:p>
          <a:p>
            <a:r>
              <a:rPr lang="fr-FR" dirty="0" smtClean="0"/>
              <a:t>Pelouses calcicoles, landes de coteaux et platières</a:t>
            </a:r>
          </a:p>
          <a:p>
            <a:r>
              <a:rPr lang="fr-FR" dirty="0" smtClean="0"/>
              <a:t>Différentes missions dont la gestion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9DD6D-842C-4327-9A8E-08D513F159C1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47335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sz="1200" dirty="0" smtClean="0">
                <a:solidFill>
                  <a:srgbClr val="00B0F0"/>
                </a:solidFill>
                <a:latin typeface="Arial"/>
              </a:rPr>
              <a:t>conditions hydriques particulières, structure et portance du substrat, reliefs,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9DD6D-842C-4327-9A8E-08D513F159C1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0174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sz="1200" dirty="0" smtClean="0">
                <a:solidFill>
                  <a:srgbClr val="00B0F0"/>
                </a:solidFill>
                <a:latin typeface="Arial"/>
              </a:rPr>
              <a:t>conditions hydriques particulières, structure et portance du substrat, reliefs,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9DD6D-842C-4327-9A8E-08D513F159C1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92512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9DD6D-842C-4327-9A8E-08D513F159C1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37868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 smtClean="0">
                <a:solidFill>
                  <a:srgbClr val="00B0F0"/>
                </a:solidFill>
                <a:latin typeface="Arial"/>
              </a:rPr>
              <a:t>-   Ancien troupeau arrivé affaibli, animaux</a:t>
            </a:r>
            <a:r>
              <a:rPr lang="fr-FR" sz="1200" baseline="0" dirty="0" smtClean="0">
                <a:solidFill>
                  <a:srgbClr val="00B0F0"/>
                </a:solidFill>
                <a:latin typeface="Arial"/>
              </a:rPr>
              <a:t> </a:t>
            </a:r>
            <a:r>
              <a:rPr lang="fr-FR" sz="1200" dirty="0" smtClean="0">
                <a:solidFill>
                  <a:srgbClr val="00B0F0"/>
                </a:solidFill>
                <a:latin typeface="Arial"/>
              </a:rPr>
              <a:t>parasités (</a:t>
            </a:r>
            <a:r>
              <a:rPr lang="fr-FR" sz="1200" baseline="0" dirty="0" smtClean="0">
                <a:solidFill>
                  <a:srgbClr val="00B0F0"/>
                </a:solidFill>
                <a:latin typeface="Arial"/>
              </a:rPr>
              <a:t> </a:t>
            </a:r>
            <a:r>
              <a:rPr lang="fr-FR" sz="1200" dirty="0" smtClean="0">
                <a:solidFill>
                  <a:srgbClr val="00B0F0"/>
                </a:solidFill>
                <a:latin typeface="Arial"/>
              </a:rPr>
              <a:t>douve…) stress,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sz="1200" dirty="0" smtClean="0">
                <a:solidFill>
                  <a:srgbClr val="00B0F0"/>
                </a:solidFill>
                <a:latin typeface="Arial"/>
              </a:rPr>
              <a:t>Acquisitions foncières stoppées et peu de nouveaux secteurs mis en pâturage entre</a:t>
            </a:r>
            <a:r>
              <a:rPr lang="fr-FR" sz="1200" baseline="0" dirty="0" smtClean="0">
                <a:solidFill>
                  <a:srgbClr val="00B0F0"/>
                </a:solidFill>
                <a:latin typeface="Arial"/>
              </a:rPr>
              <a:t> 2005 et 2015</a:t>
            </a:r>
            <a:endParaRPr lang="fr-FR" sz="1200" dirty="0" smtClean="0">
              <a:solidFill>
                <a:srgbClr val="00B0F0"/>
              </a:solidFill>
              <a:latin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sz="1200" dirty="0" smtClean="0">
                <a:solidFill>
                  <a:srgbClr val="00B0F0"/>
                </a:solidFill>
                <a:latin typeface="Arial"/>
              </a:rPr>
              <a:t>déplacement des effectifs/surface disponible empêchant les vides sanitaires,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9DD6D-842C-4327-9A8E-08D513F159C1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89441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9DD6D-842C-4327-9A8E-08D513F159C1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8935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Restauration zones humides (boisements, roselières, saulaies, radeaux, </a:t>
            </a:r>
            <a:r>
              <a:rPr lang="fr-FR" dirty="0" err="1" smtClean="0"/>
              <a:t>cladiaies</a:t>
            </a:r>
            <a:r>
              <a:rPr lang="fr-FR" dirty="0" smtClean="0"/>
              <a:t>, et secteurs de prairies)</a:t>
            </a:r>
          </a:p>
          <a:p>
            <a:endParaRPr lang="fr-FR" dirty="0" smtClean="0"/>
          </a:p>
          <a:p>
            <a:r>
              <a:rPr lang="fr-FR" dirty="0" smtClean="0"/>
              <a:t>Entretiens des prairies humides pour les maintenir au stade ouvert – </a:t>
            </a:r>
          </a:p>
          <a:p>
            <a:r>
              <a:rPr lang="fr-FR" dirty="0" smtClean="0"/>
              <a:t>Entretien de prairies sèches, et de landes, choix en externalisation, </a:t>
            </a:r>
            <a:r>
              <a:rPr lang="fr-FR" dirty="0" err="1" smtClean="0"/>
              <a:t>cf</a:t>
            </a:r>
            <a:r>
              <a:rPr lang="fr-FR" dirty="0" smtClean="0"/>
              <a:t> géographie rayonnements activité régie, et </a:t>
            </a:r>
            <a:r>
              <a:rPr lang="fr-FR" dirty="0" err="1" smtClean="0"/>
              <a:t>mosaiques</a:t>
            </a:r>
            <a:r>
              <a:rPr lang="fr-FR" dirty="0" smtClean="0"/>
              <a:t> de sites plus épars.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9DD6D-842C-4327-9A8E-08D513F159C1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19735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 gestion des prairies humides : Maintenir ouvert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Migrateurs: Balbuzard, Milan noir,…), patrimoine végétal et faunistique remarquables,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9DD6D-842C-4327-9A8E-08D513F159C1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22629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   Conditions hydriques particulières, portance du substrat, périodes d’interventions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Définir les choix de mode d’entretien: par Interventions mécaniques, par le pâturage, entretien mixte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→ </a:t>
            </a:r>
            <a:r>
              <a:rPr kumimoji="0" lang="fr-FR" sz="24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sujet discussion ensuite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comparaisons techniques et couts entre les deux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9DD6D-842C-4327-9A8E-08D513F159C1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00371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 smtClean="0"/>
              <a:t>MBVEJ 40 hectares </a:t>
            </a:r>
            <a:r>
              <a:rPr lang="fr-FR" dirty="0" err="1" smtClean="0"/>
              <a:t>paturés</a:t>
            </a:r>
            <a:r>
              <a:rPr lang="fr-FR" dirty="0" smtClean="0"/>
              <a:t> sur 7 sites ; Particularité, Foret alluviales, roselières, radeaux, prairies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dirty="0" err="1" smtClean="0"/>
              <a:t>Misery</a:t>
            </a:r>
            <a:r>
              <a:rPr lang="fr-FR" dirty="0" smtClean="0"/>
              <a:t>: </a:t>
            </a:r>
            <a:r>
              <a:rPr lang="fr-FR" b="1" dirty="0" smtClean="0">
                <a:solidFill>
                  <a:srgbClr val="FF0000"/>
                </a:solidFill>
              </a:rPr>
              <a:t>5 ha </a:t>
            </a:r>
            <a:r>
              <a:rPr lang="fr-FR" dirty="0" smtClean="0"/>
              <a:t>sur la Grande prairie et </a:t>
            </a:r>
            <a:r>
              <a:rPr lang="fr-FR" b="1" dirty="0" smtClean="0"/>
              <a:t>1, 4 ha</a:t>
            </a:r>
            <a:r>
              <a:rPr lang="fr-FR" dirty="0" smtClean="0"/>
              <a:t> sur les Bas Prés :  </a:t>
            </a:r>
          </a:p>
          <a:p>
            <a:r>
              <a:rPr lang="fr-FR" dirty="0" smtClean="0"/>
              <a:t>-   Origine Plans d’eau liés à  l’extraction de la tourbe, Alimentation par la nappe, et canaux parfois connectés à l’Essonne (bas de carte)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9DD6D-842C-4327-9A8E-08D513F159C1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24572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u="sng" dirty="0" err="1" smtClean="0"/>
              <a:t>Criteres</a:t>
            </a:r>
            <a:r>
              <a:rPr lang="fr-FR" u="sng" dirty="0" smtClean="0"/>
              <a:t> choix Animaux</a:t>
            </a:r>
            <a:r>
              <a:rPr lang="fr-FR" dirty="0" smtClean="0"/>
              <a:t>: Races rustiques adaptées, Capacité à brouter ligneux Saules, Dissuasif/promeneurs, Faire préservation et pédagogie sur les races bovines, référence: Parc de BROTONNE </a:t>
            </a:r>
            <a:r>
              <a:rPr lang="fr-FR" baseline="0" dirty="0" smtClean="0"/>
              <a:t>     → </a:t>
            </a:r>
            <a:r>
              <a:rPr lang="fr-FR" dirty="0" smtClean="0"/>
              <a:t>Choix des Highlands Puis Race Pie Noire Bretonne</a:t>
            </a:r>
          </a:p>
          <a:p>
            <a:endParaRPr lang="fr-FR" dirty="0" smtClean="0"/>
          </a:p>
          <a:p>
            <a:r>
              <a:rPr lang="fr-FR" sz="1200" dirty="0" err="1" smtClean="0">
                <a:solidFill>
                  <a:srgbClr val="00B0F0"/>
                </a:solidFill>
                <a:latin typeface="Arial"/>
              </a:rPr>
              <a:t>Misery</a:t>
            </a:r>
            <a:r>
              <a:rPr lang="fr-FR" sz="1200" dirty="0" smtClean="0">
                <a:solidFill>
                  <a:srgbClr val="00B0F0"/>
                </a:solidFill>
                <a:latin typeface="Arial"/>
              </a:rPr>
              <a:t>: Arrivée fin 1999  de 5 Highlands, puis complément de 3 nouvelles Highlands, Pie noire ensuite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9DD6D-842C-4327-9A8E-08D513F159C1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24572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Avec le temps la question de la mixité de gestion Animaux/mécanique se posera:</a:t>
            </a:r>
          </a:p>
          <a:p>
            <a:pPr marL="171450" indent="-171450">
              <a:buFontTx/>
              <a:buChar char="-"/>
            </a:pPr>
            <a:r>
              <a:rPr lang="fr-FR" dirty="0" smtClean="0"/>
              <a:t>Densité de joncs</a:t>
            </a:r>
          </a:p>
          <a:p>
            <a:pPr marL="171450" indent="-171450">
              <a:buFontTx/>
              <a:buChar char="-"/>
            </a:pPr>
            <a:endParaRPr lang="fr-FR" dirty="0" smtClean="0"/>
          </a:p>
          <a:p>
            <a:pPr marL="0" indent="0">
              <a:buFontTx/>
              <a:buNone/>
            </a:pPr>
            <a:r>
              <a:rPr lang="fr-FR" b="1" dirty="0" smtClean="0"/>
              <a:t>Dia suivante </a:t>
            </a:r>
            <a:r>
              <a:rPr lang="fr-FR" dirty="0" smtClean="0"/>
              <a:t>: avantages et</a:t>
            </a:r>
            <a:r>
              <a:rPr lang="fr-FR" baseline="0" dirty="0" smtClean="0"/>
              <a:t> </a:t>
            </a:r>
            <a:r>
              <a:rPr lang="fr-FR" dirty="0" smtClean="0"/>
              <a:t>inconvénients , spécificités d’une gestion mécanique des prairies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9DD6D-842C-4327-9A8E-08D513F159C1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18806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- Mégaphorbiaie: homogénéisation</a:t>
            </a:r>
          </a:p>
          <a:p>
            <a:r>
              <a:rPr lang="fr-FR" dirty="0" smtClean="0"/>
              <a:t>- </a:t>
            </a:r>
            <a:r>
              <a:rPr lang="fr-FR" u="sng" dirty="0" smtClean="0"/>
              <a:t>Export</a:t>
            </a:r>
            <a:r>
              <a:rPr lang="fr-FR" dirty="0" smtClean="0"/>
              <a:t>:    </a:t>
            </a:r>
            <a:r>
              <a:rPr lang="fr-FR" b="1" u="sng" dirty="0" smtClean="0"/>
              <a:t>sujet discussion ensuite</a:t>
            </a:r>
            <a:r>
              <a:rPr lang="fr-FR" dirty="0" smtClean="0"/>
              <a:t>:   →   Evolution des outils permet plus facilement aujourd’hui</a:t>
            </a:r>
          </a:p>
          <a:p>
            <a:r>
              <a:rPr lang="fr-FR" dirty="0" smtClean="0"/>
              <a:t>                                                              →   Valorisation des rémanents exportés : production x tonnes à l’ha (</a:t>
            </a:r>
            <a:r>
              <a:rPr lang="fr-FR" dirty="0" err="1" smtClean="0"/>
              <a:t>cf</a:t>
            </a:r>
            <a:r>
              <a:rPr lang="fr-FR" dirty="0" smtClean="0"/>
              <a:t> chiffres de YM)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9DD6D-842C-4327-9A8E-08D513F159C1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2223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9171" y="-8468"/>
            <a:ext cx="993395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4812" y="2404534"/>
            <a:ext cx="631227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24812" y="4050835"/>
            <a:ext cx="631227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196D6-AFAD-491E-9C24-8127D12AE2E6}" type="datetimeFigureOut">
              <a:rPr lang="fr-FR" smtClean="0"/>
              <a:t>09/06/2021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5FB8-F400-4A79-B9BE-557E8D4FF7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6311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609600"/>
            <a:ext cx="6876690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400" y="4470400"/>
            <a:ext cx="6876690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196D6-AFAD-491E-9C24-8127D12AE2E6}" type="datetimeFigureOut">
              <a:rPr lang="fr-FR" smtClean="0"/>
              <a:t>09/06/2021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5FB8-F400-4A79-B9BE-557E8D4FF7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3060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459" y="609600"/>
            <a:ext cx="6578197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92830" y="3632200"/>
            <a:ext cx="58714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4470400"/>
            <a:ext cx="687669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196D6-AFAD-491E-9C24-8127D12AE2E6}" type="datetimeFigureOut">
              <a:rPr lang="fr-FR" smtClean="0"/>
              <a:t>09/06/2021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5FB8-F400-4A79-B9BE-557E8D4FF79E}" type="slidenum">
              <a:rPr lang="fr-FR" smtClean="0"/>
              <a:t>‹N°›</a:t>
            </a:fld>
            <a:endParaRPr lang="fr-FR"/>
          </a:p>
        </p:txBody>
      </p:sp>
      <p:sp>
        <p:nvSpPr>
          <p:cNvPr id="24" name="TextBox 23"/>
          <p:cNvSpPr txBox="1"/>
          <p:nvPr/>
        </p:nvSpPr>
        <p:spPr>
          <a:xfrm>
            <a:off x="522937" y="790378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10008" y="2886556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482721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99" y="1931988"/>
            <a:ext cx="6876691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4527448"/>
            <a:ext cx="687669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196D6-AFAD-491E-9C24-8127D12AE2E6}" type="datetimeFigureOut">
              <a:rPr lang="fr-FR" smtClean="0"/>
              <a:t>09/06/2021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5FB8-F400-4A79-B9BE-557E8D4FF7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58041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459" y="609600"/>
            <a:ext cx="6578197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60397" y="4013200"/>
            <a:ext cx="687669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4527448"/>
            <a:ext cx="687669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196D6-AFAD-491E-9C24-8127D12AE2E6}" type="datetimeFigureOut">
              <a:rPr lang="fr-FR" smtClean="0"/>
              <a:t>09/06/2021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5FB8-F400-4A79-B9BE-557E8D4FF79E}" type="slidenum">
              <a:rPr lang="fr-FR" smtClean="0"/>
              <a:t>‹N°›</a:t>
            </a:fld>
            <a:endParaRPr lang="fr-FR"/>
          </a:p>
        </p:txBody>
      </p:sp>
      <p:sp>
        <p:nvSpPr>
          <p:cNvPr id="24" name="TextBox 23"/>
          <p:cNvSpPr txBox="1"/>
          <p:nvPr/>
        </p:nvSpPr>
        <p:spPr>
          <a:xfrm>
            <a:off x="522937" y="790378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10008" y="2886556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022888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169" y="609600"/>
            <a:ext cx="6869920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60397" y="4013200"/>
            <a:ext cx="687669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4527448"/>
            <a:ext cx="687669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196D6-AFAD-491E-9C24-8127D12AE2E6}" type="datetimeFigureOut">
              <a:rPr lang="fr-FR" smtClean="0"/>
              <a:t>09/06/2021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5FB8-F400-4A79-B9BE-557E8D4FF7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17900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196D6-AFAD-491E-9C24-8127D12AE2E6}" type="datetimeFigureOut">
              <a:rPr lang="fr-FR" smtClean="0"/>
              <a:t>09/06/2021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5FB8-F400-4A79-B9BE-557E8D4FF7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45367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75421" y="609601"/>
            <a:ext cx="1060380" cy="5251451"/>
          </a:xfrm>
        </p:spPr>
        <p:txBody>
          <a:bodyPr vert="eaVert" anchor="ctr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399" y="609601"/>
            <a:ext cx="5627945" cy="5251451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196D6-AFAD-491E-9C24-8127D12AE2E6}" type="datetimeFigureOut">
              <a:rPr lang="fr-FR" smtClean="0"/>
              <a:t>09/06/2021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5FB8-F400-4A79-B9BE-557E8D4FF7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4010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196D6-AFAD-491E-9C24-8127D12AE2E6}" type="datetimeFigureOut">
              <a:rPr lang="fr-FR" smtClean="0"/>
              <a:t>09/06/2021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5FB8-F400-4A79-B9BE-557E8D4FF7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0134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99" y="2700869"/>
            <a:ext cx="6876691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4527448"/>
            <a:ext cx="6876691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196D6-AFAD-491E-9C24-8127D12AE2E6}" type="datetimeFigureOut">
              <a:rPr lang="fr-FR" smtClean="0"/>
              <a:t>09/06/2021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5FB8-F400-4A79-B9BE-557E8D4FF7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4276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609600"/>
            <a:ext cx="6876690" cy="13208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0401" y="2160589"/>
            <a:ext cx="3345451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1637" y="2160590"/>
            <a:ext cx="3345453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196D6-AFAD-491E-9C24-8127D12AE2E6}" type="datetimeFigureOut">
              <a:rPr lang="fr-FR" smtClean="0"/>
              <a:t>09/06/2021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5FB8-F400-4A79-B9BE-557E8D4FF7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7015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609600"/>
            <a:ext cx="6876689" cy="13208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2160983"/>
            <a:ext cx="334822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399" y="2737247"/>
            <a:ext cx="3348228" cy="330411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88860" y="2160983"/>
            <a:ext cx="334822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88860" y="2737247"/>
            <a:ext cx="3348228" cy="330411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196D6-AFAD-491E-9C24-8127D12AE2E6}" type="datetimeFigureOut">
              <a:rPr lang="fr-FR" smtClean="0"/>
              <a:t>09/06/2021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5FB8-F400-4A79-B9BE-557E8D4FF7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0883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99" y="609600"/>
            <a:ext cx="6876690" cy="13208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196D6-AFAD-491E-9C24-8127D12AE2E6}" type="datetimeFigureOut">
              <a:rPr lang="fr-FR" smtClean="0"/>
              <a:t>09/06/2021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5FB8-F400-4A79-B9BE-557E8D4FF7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2209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196D6-AFAD-491E-9C24-8127D12AE2E6}" type="datetimeFigureOut">
              <a:rPr lang="fr-FR" smtClean="0"/>
              <a:t>09/06/2021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5FB8-F400-4A79-B9BE-557E8D4FF7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9393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99" y="1498604"/>
            <a:ext cx="3022697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8882" y="514926"/>
            <a:ext cx="3668207" cy="552643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0399" y="2777069"/>
            <a:ext cx="3022697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196D6-AFAD-491E-9C24-8127D12AE2E6}" type="datetimeFigureOut">
              <a:rPr lang="fr-FR" smtClean="0"/>
              <a:t>09/06/2021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5FB8-F400-4A79-B9BE-557E8D4FF7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8162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99" y="4800600"/>
            <a:ext cx="687669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60399" y="609600"/>
            <a:ext cx="6876690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0399" y="5367338"/>
            <a:ext cx="6876690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196D6-AFAD-491E-9C24-8127D12AE2E6}" type="datetimeFigureOut">
              <a:rPr lang="fr-FR" smtClean="0"/>
              <a:t>09/06/2021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5FB8-F400-4A79-B9BE-557E8D4FF7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6162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9172" y="-8468"/>
            <a:ext cx="993395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0400" y="609600"/>
            <a:ext cx="6876689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2160590"/>
            <a:ext cx="6876690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855696" y="6041364"/>
            <a:ext cx="7411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D196D6-AFAD-491E-9C24-8127D12AE2E6}" type="datetimeFigureOut">
              <a:rPr lang="fr-FR" smtClean="0"/>
              <a:t>09/06/2021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60399" y="6041364"/>
            <a:ext cx="50082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81732" y="6041364"/>
            <a:ext cx="555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2FB5FB8-F400-4A79-B9BE-557E8D4FF7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3055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  <p:sldLayoutId id="2147483887" r:id="rId12"/>
    <p:sldLayoutId id="2147483888" r:id="rId13"/>
    <p:sldLayoutId id="2147483889" r:id="rId14"/>
    <p:sldLayoutId id="2147483890" r:id="rId15"/>
    <p:sldLayoutId id="214748389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4.png"/><Relationship Id="rId10" Type="http://schemas.openxmlformats.org/officeDocument/2006/relationships/image" Target="../media/image21.png"/><Relationship Id="rId4" Type="http://schemas.openxmlformats.org/officeDocument/2006/relationships/image" Target="../media/image2.jpeg"/><Relationship Id="rId9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4.png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43.emf"/><Relationship Id="rId4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14.png"/><Relationship Id="rId4" Type="http://schemas.openxmlformats.org/officeDocument/2006/relationships/image" Target="../media/image2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14.png"/><Relationship Id="rId4" Type="http://schemas.openxmlformats.org/officeDocument/2006/relationships/image" Target="../media/image2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43.emf"/><Relationship Id="rId4" Type="http://schemas.openxmlformats.org/officeDocument/2006/relationships/image" Target="../media/image2.jpeg"/><Relationship Id="rId9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14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7064" y="471055"/>
            <a:ext cx="851801" cy="1043710"/>
          </a:xfrm>
          <a:prstGeom prst="rect">
            <a:avLst/>
          </a:prstGeom>
        </p:spPr>
      </p:pic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101" y="365125"/>
            <a:ext cx="1603469" cy="1325564"/>
          </a:xfrm>
        </p:spPr>
      </p:pic>
      <p:sp>
        <p:nvSpPr>
          <p:cNvPr id="8" name="Titre 2"/>
          <p:cNvSpPr txBox="1">
            <a:spLocks/>
          </p:cNvSpPr>
          <p:nvPr/>
        </p:nvSpPr>
        <p:spPr>
          <a:xfrm>
            <a:off x="3185432" y="471055"/>
            <a:ext cx="6257423" cy="648072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0" i="0" spc="0">
                <a:ln>
                  <a:noFill/>
                </a:ln>
                <a:solidFill>
                  <a:srgbClr val="0093BA"/>
                </a:solidFill>
                <a:latin typeface="+mj-lt"/>
                <a:ea typeface="+mj-ea"/>
                <a:cs typeface="Roboto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2400" kern="0" noProof="0" dirty="0" smtClean="0">
                <a:solidFill>
                  <a:srgbClr val="002F8E"/>
                </a:solidFill>
                <a:latin typeface="Arial Black" panose="020B0A04020102020204" pitchFamily="34" charset="0"/>
              </a:rPr>
              <a:t>Gestion pastorale sur les ENS 91</a:t>
            </a:r>
            <a:r>
              <a:rPr kumimoji="0" lang="fr-F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F8E"/>
                </a:solidFill>
                <a:effectLst/>
                <a:uLnTx/>
                <a:uFillTx/>
                <a:latin typeface="Arial Black" panose="020B0A04020102020204" pitchFamily="34" charset="0"/>
              </a:rPr>
              <a:t/>
            </a:r>
            <a:br>
              <a:rPr kumimoji="0" lang="fr-F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F8E"/>
                </a:solidFill>
                <a:effectLst/>
                <a:uLnTx/>
                <a:uFillTx/>
                <a:latin typeface="Arial Black" panose="020B0A04020102020204" pitchFamily="34" charset="0"/>
              </a:rPr>
            </a:b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srgbClr val="0093BA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" name="Sous-titre 3"/>
          <p:cNvSpPr txBox="1">
            <a:spLocks/>
          </p:cNvSpPr>
          <p:nvPr/>
        </p:nvSpPr>
        <p:spPr>
          <a:xfrm>
            <a:off x="3185432" y="747297"/>
            <a:ext cx="5320615" cy="720080"/>
          </a:xfrm>
          <a:prstGeom prst="rect">
            <a:avLst/>
          </a:prstGeom>
        </p:spPr>
        <p:txBody>
          <a:bodyPr vert="horz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endParaRPr lang="fr-FR" sz="1800" kern="0" dirty="0" smtClean="0">
              <a:solidFill>
                <a:srgbClr val="0099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800" kern="0" dirty="0" smtClean="0">
                <a:solidFill>
                  <a:srgbClr val="0099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Ouverture et entretien des milieux naturels</a:t>
            </a:r>
            <a:endParaRPr lang="fr-FR" sz="1600" kern="0" dirty="0">
              <a:solidFill>
                <a:srgbClr val="002F8E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21042" y="1966931"/>
            <a:ext cx="3659841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fr-FR" sz="2000" b="1" dirty="0" smtClean="0">
                <a:solidFill>
                  <a:srgbClr val="00B0F0"/>
                </a:solidFill>
                <a:latin typeface="Arial"/>
              </a:rPr>
              <a:t>GESTION PASTORALE SUR LES ESPACES NATURELS SENSIBLES EN ESSONNE DEPUIS 20 ANS : </a:t>
            </a:r>
          </a:p>
          <a:p>
            <a:pPr algn="ctr">
              <a:lnSpc>
                <a:spcPct val="200000"/>
              </a:lnSpc>
            </a:pPr>
            <a:r>
              <a:rPr lang="fr-FR" sz="2000" b="1" dirty="0" smtClean="0">
                <a:solidFill>
                  <a:srgbClr val="00B0F0"/>
                </a:solidFill>
                <a:latin typeface="Arial"/>
              </a:rPr>
              <a:t>RETOUR D’EXPERIENCES ET PERSPECTIVES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fr-FR" sz="1600" dirty="0">
              <a:solidFill>
                <a:srgbClr val="00B0F0"/>
              </a:solidFill>
              <a:latin typeface="Arial"/>
            </a:endParaRPr>
          </a:p>
          <a:p>
            <a:pPr>
              <a:lnSpc>
                <a:spcPct val="150000"/>
              </a:lnSpc>
            </a:pPr>
            <a:endParaRPr lang="fr-FR" sz="1600" dirty="0">
              <a:solidFill>
                <a:srgbClr val="00B0F0"/>
              </a:solidFill>
              <a:latin typeface="Arial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fr-FR" sz="1600" dirty="0" smtClean="0">
              <a:solidFill>
                <a:srgbClr val="00B0F0"/>
              </a:solidFill>
              <a:latin typeface="Arial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fr-FR" sz="1600" dirty="0" smtClean="0">
              <a:solidFill>
                <a:srgbClr val="00B0F0"/>
              </a:solidFill>
              <a:latin typeface="Arial"/>
            </a:endParaRPr>
          </a:p>
          <a:p>
            <a:pPr>
              <a:lnSpc>
                <a:spcPct val="150000"/>
              </a:lnSpc>
            </a:pPr>
            <a:endParaRPr lang="fr-FR" sz="1600" dirty="0" smtClean="0">
              <a:solidFill>
                <a:srgbClr val="00B0F0"/>
              </a:solidFill>
              <a:latin typeface="Arial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fr-FR" sz="1600" dirty="0" smtClean="0">
              <a:solidFill>
                <a:srgbClr val="00B0F0"/>
              </a:solidFill>
              <a:latin typeface="Arial"/>
            </a:endParaRPr>
          </a:p>
          <a:p>
            <a:pPr marL="285750" indent="-285750">
              <a:buFontTx/>
              <a:buChar char="-"/>
            </a:pPr>
            <a:endParaRPr lang="fr-FR" sz="1600" dirty="0" smtClean="0">
              <a:solidFill>
                <a:srgbClr val="00B0F0"/>
              </a:solidFill>
              <a:latin typeface="Arial"/>
            </a:endParaRPr>
          </a:p>
          <a:p>
            <a:endParaRPr lang="fr-FR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0884" y="1743619"/>
            <a:ext cx="5393899" cy="49789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3109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7064" y="471055"/>
            <a:ext cx="851801" cy="1043710"/>
          </a:xfrm>
          <a:prstGeom prst="rect">
            <a:avLst/>
          </a:prstGeom>
        </p:spPr>
      </p:pic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101" y="365125"/>
            <a:ext cx="1603469" cy="1325564"/>
          </a:xfrm>
        </p:spPr>
      </p:pic>
      <p:sp>
        <p:nvSpPr>
          <p:cNvPr id="8" name="Titre 2"/>
          <p:cNvSpPr txBox="1">
            <a:spLocks/>
          </p:cNvSpPr>
          <p:nvPr/>
        </p:nvSpPr>
        <p:spPr>
          <a:xfrm>
            <a:off x="3185434" y="471055"/>
            <a:ext cx="5031559" cy="648072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0" i="0" spc="0">
                <a:ln>
                  <a:noFill/>
                </a:ln>
                <a:solidFill>
                  <a:srgbClr val="0093BA"/>
                </a:solidFill>
                <a:latin typeface="+mj-lt"/>
                <a:ea typeface="+mj-ea"/>
                <a:cs typeface="Roboto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2F8E"/>
                </a:solidFill>
                <a:effectLst/>
                <a:uLnTx/>
                <a:uFillTx/>
                <a:latin typeface="Arial Black" panose="020B0A04020102020204" pitchFamily="34" charset="0"/>
              </a:rPr>
              <a:t/>
            </a:r>
            <a:br>
              <a:rPr kumimoji="0" lang="fr-FR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2F8E"/>
                </a:solidFill>
                <a:effectLst/>
                <a:uLnTx/>
                <a:uFillTx/>
                <a:latin typeface="Arial Black" panose="020B0A04020102020204" pitchFamily="34" charset="0"/>
              </a:rPr>
            </a:br>
            <a:endParaRPr kumimoji="0" lang="fr-FR" sz="3000" b="0" i="0" u="none" strike="noStrike" kern="0" cap="none" spc="0" normalizeH="0" baseline="0" noProof="0" dirty="0">
              <a:ln>
                <a:noFill/>
              </a:ln>
              <a:solidFill>
                <a:srgbClr val="0093BA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" name="Sous-titre 3"/>
          <p:cNvSpPr txBox="1">
            <a:spLocks/>
          </p:cNvSpPr>
          <p:nvPr/>
        </p:nvSpPr>
        <p:spPr>
          <a:xfrm>
            <a:off x="2908865" y="836250"/>
            <a:ext cx="5031559" cy="720080"/>
          </a:xfrm>
          <a:prstGeom prst="rect">
            <a:avLst/>
          </a:prstGeom>
        </p:spPr>
        <p:txBody>
          <a:bodyPr vert="horz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endParaRPr lang="fr-FR" sz="1800" kern="0" dirty="0" smtClean="0">
              <a:solidFill>
                <a:srgbClr val="0099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600" kern="0" dirty="0">
              <a:solidFill>
                <a:srgbClr val="002F8E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56101" y="2055884"/>
            <a:ext cx="8490719" cy="5832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b="1" dirty="0" smtClean="0">
                <a:solidFill>
                  <a:srgbClr val="00B0F0"/>
                </a:solidFill>
                <a:latin typeface="Arial"/>
              </a:rPr>
              <a:t>Traitement par pâturage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fr-FR" sz="1600" dirty="0" smtClean="0">
                <a:solidFill>
                  <a:srgbClr val="00B0F0"/>
                </a:solidFill>
                <a:latin typeface="Arial"/>
              </a:rPr>
              <a:t>Impact moins important sur la faune. Possibilité </a:t>
            </a:r>
            <a:r>
              <a:rPr lang="fr-FR" sz="1600" dirty="0">
                <a:solidFill>
                  <a:srgbClr val="00B0F0"/>
                </a:solidFill>
                <a:latin typeface="Arial"/>
              </a:rPr>
              <a:t>de fuite </a:t>
            </a:r>
            <a:r>
              <a:rPr lang="fr-FR" sz="1600" dirty="0" smtClean="0">
                <a:solidFill>
                  <a:srgbClr val="00B0F0"/>
                </a:solidFill>
                <a:latin typeface="Arial"/>
              </a:rPr>
              <a:t>des animaux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fr-FR" sz="1600" dirty="0" smtClean="0">
                <a:solidFill>
                  <a:srgbClr val="00B0F0"/>
                </a:solidFill>
                <a:latin typeface="Arial"/>
              </a:rPr>
              <a:t>Broutage hétérogène : </a:t>
            </a:r>
            <a:r>
              <a:rPr lang="fr-FR" sz="1600" dirty="0">
                <a:solidFill>
                  <a:srgbClr val="00B0F0"/>
                </a:solidFill>
                <a:latin typeface="Arial"/>
              </a:rPr>
              <a:t>a</a:t>
            </a:r>
            <a:r>
              <a:rPr lang="fr-FR" sz="1600" dirty="0" smtClean="0">
                <a:solidFill>
                  <a:srgbClr val="00B0F0"/>
                </a:solidFill>
                <a:latin typeface="Arial"/>
              </a:rPr>
              <a:t>pparition de refus, appétence de certaines plantes (Graminées, végétation de mégaphorbiaie tels eupatoires, consoudes, cirse maraicher…)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fr-FR" sz="1600" dirty="0" smtClean="0">
                <a:solidFill>
                  <a:srgbClr val="00B0F0"/>
                </a:solidFill>
                <a:latin typeface="Arial"/>
              </a:rPr>
              <a:t>Microreliefs intéressants liés au piétinement : création de micro habitats, diversification des faciès exondés, maintien et développement d’espèces inféodées (Samole de Valérand)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fr-FR" sz="1600" dirty="0" smtClean="0">
                <a:solidFill>
                  <a:srgbClr val="00B0F0"/>
                </a:solidFill>
                <a:latin typeface="Arial"/>
              </a:rPr>
              <a:t>Déstabilisation des sols sur les zones d’abreuvement, affouragement et périphérie de sites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fr-FR" sz="1600" dirty="0" smtClean="0">
                <a:solidFill>
                  <a:srgbClr val="00B0F0"/>
                </a:solidFill>
                <a:latin typeface="Arial"/>
              </a:rPr>
              <a:t>Difficultés d’accès en hiver pour le suivi, l’affouragement, etc.</a:t>
            </a:r>
            <a:endParaRPr lang="fr-FR" sz="1600" b="1" dirty="0" smtClean="0">
              <a:solidFill>
                <a:srgbClr val="00B0F0"/>
              </a:solidFill>
              <a:latin typeface="Arial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fr-FR" sz="1600" b="1" dirty="0" smtClean="0">
                <a:solidFill>
                  <a:srgbClr val="00B0F0"/>
                </a:solidFill>
                <a:latin typeface="Arial"/>
              </a:rPr>
              <a:t>Piétinements et déjections en bord d’eau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fr-FR" sz="1600" b="1" dirty="0" smtClean="0">
                <a:solidFill>
                  <a:srgbClr val="00B0F0"/>
                </a:solidFill>
                <a:latin typeface="Arial"/>
              </a:rPr>
              <a:t>Traitements sanitaires des animaux +  (résultats analyses coprologiques)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fr-FR" sz="1600" b="1" dirty="0" smtClean="0">
              <a:solidFill>
                <a:srgbClr val="00B0F0"/>
              </a:solidFill>
              <a:latin typeface="Arial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fr-FR" sz="1600" dirty="0">
              <a:solidFill>
                <a:srgbClr val="00B0F0"/>
              </a:solidFill>
              <a:latin typeface="Arial"/>
            </a:endParaRPr>
          </a:p>
          <a:p>
            <a:pPr marL="285750" indent="-285750">
              <a:buFontTx/>
              <a:buChar char="-"/>
            </a:pPr>
            <a:endParaRPr lang="fr-FR" sz="1600" dirty="0">
              <a:solidFill>
                <a:srgbClr val="00B0F0"/>
              </a:solidFill>
              <a:latin typeface="Arial"/>
            </a:endParaRPr>
          </a:p>
          <a:p>
            <a:endParaRPr lang="fr-FR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0418" y="598471"/>
            <a:ext cx="5846571" cy="640135"/>
          </a:xfrm>
          <a:prstGeom prst="rect">
            <a:avLst/>
          </a:prstGeom>
        </p:spPr>
      </p:pic>
      <p:sp>
        <p:nvSpPr>
          <p:cNvPr id="12" name="Sous-titre 3"/>
          <p:cNvSpPr txBox="1">
            <a:spLocks/>
          </p:cNvSpPr>
          <p:nvPr/>
        </p:nvSpPr>
        <p:spPr>
          <a:xfrm>
            <a:off x="3185434" y="878566"/>
            <a:ext cx="5031559" cy="720080"/>
          </a:xfrm>
          <a:prstGeom prst="rect">
            <a:avLst/>
          </a:prstGeom>
        </p:spPr>
        <p:txBody>
          <a:bodyPr vert="horz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endParaRPr lang="fr-FR" sz="1800" kern="0" dirty="0" smtClean="0">
              <a:solidFill>
                <a:srgbClr val="0099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800" kern="0" dirty="0">
                <a:solidFill>
                  <a:srgbClr val="0099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différents types de gestion et leurs principales spécificités </a:t>
            </a:r>
          </a:p>
          <a:p>
            <a:endParaRPr lang="fr-FR" sz="1600" kern="0" dirty="0">
              <a:solidFill>
                <a:srgbClr val="002F8E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24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ous-titre 3"/>
          <p:cNvSpPr txBox="1">
            <a:spLocks/>
          </p:cNvSpPr>
          <p:nvPr/>
        </p:nvSpPr>
        <p:spPr>
          <a:xfrm>
            <a:off x="3185434" y="878566"/>
            <a:ext cx="5031559" cy="720080"/>
          </a:xfrm>
          <a:prstGeom prst="rect">
            <a:avLst/>
          </a:prstGeom>
        </p:spPr>
        <p:txBody>
          <a:bodyPr vert="horz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endParaRPr lang="fr-FR" sz="1800" kern="0" dirty="0" smtClean="0">
              <a:solidFill>
                <a:srgbClr val="0099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800" kern="0" dirty="0" smtClean="0">
                <a:solidFill>
                  <a:srgbClr val="0099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 TITRE</a:t>
            </a:r>
          </a:p>
          <a:p>
            <a:endParaRPr lang="fr-FR" sz="1600" kern="0" dirty="0">
              <a:solidFill>
                <a:srgbClr val="002F8E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28"/>
          <a:stretch/>
        </p:blipFill>
        <p:spPr>
          <a:xfrm>
            <a:off x="0" y="-25399"/>
            <a:ext cx="9915008" cy="68580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4199" y="5788891"/>
            <a:ext cx="851801" cy="1043710"/>
          </a:xfrm>
          <a:prstGeom prst="rect">
            <a:avLst/>
          </a:prstGeom>
        </p:spPr>
      </p:pic>
      <p:pic>
        <p:nvPicPr>
          <p:cNvPr id="12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752" y="-25399"/>
            <a:ext cx="1603469" cy="1325564"/>
          </a:xfrm>
        </p:spPr>
      </p:pic>
    </p:spTree>
    <p:extLst>
      <p:ext uri="{BB962C8B-B14F-4D97-AF65-F5344CB8AC3E}">
        <p14:creationId xmlns:p14="http://schemas.microsoft.com/office/powerpoint/2010/main" val="15485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ous-titre 3"/>
          <p:cNvSpPr txBox="1">
            <a:spLocks/>
          </p:cNvSpPr>
          <p:nvPr/>
        </p:nvSpPr>
        <p:spPr>
          <a:xfrm>
            <a:off x="3185434" y="878566"/>
            <a:ext cx="5031559" cy="720080"/>
          </a:xfrm>
          <a:prstGeom prst="rect">
            <a:avLst/>
          </a:prstGeom>
        </p:spPr>
        <p:txBody>
          <a:bodyPr vert="horz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endParaRPr lang="fr-FR" sz="1800" kern="0" dirty="0" smtClean="0">
              <a:solidFill>
                <a:srgbClr val="0099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800" kern="0" dirty="0" smtClean="0">
                <a:solidFill>
                  <a:srgbClr val="0099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 TITRE</a:t>
            </a:r>
          </a:p>
          <a:p>
            <a:endParaRPr lang="fr-FR" sz="1600" kern="0" dirty="0">
              <a:solidFill>
                <a:srgbClr val="002F8E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607"/>
          <a:stretch/>
        </p:blipFill>
        <p:spPr>
          <a:xfrm>
            <a:off x="0" y="-1"/>
            <a:ext cx="9900961" cy="685800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4199" y="5788891"/>
            <a:ext cx="851801" cy="1043710"/>
          </a:xfrm>
          <a:prstGeom prst="rect">
            <a:avLst/>
          </a:prstGeom>
        </p:spPr>
      </p:pic>
      <p:pic>
        <p:nvPicPr>
          <p:cNvPr id="12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752" y="-25399"/>
            <a:ext cx="1603469" cy="1325564"/>
          </a:xfrm>
        </p:spPr>
      </p:pic>
    </p:spTree>
    <p:extLst>
      <p:ext uri="{BB962C8B-B14F-4D97-AF65-F5344CB8AC3E}">
        <p14:creationId xmlns:p14="http://schemas.microsoft.com/office/powerpoint/2010/main" val="404008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ous-titre 3"/>
          <p:cNvSpPr txBox="1">
            <a:spLocks/>
          </p:cNvSpPr>
          <p:nvPr/>
        </p:nvSpPr>
        <p:spPr>
          <a:xfrm>
            <a:off x="3185434" y="878566"/>
            <a:ext cx="5031559" cy="720080"/>
          </a:xfrm>
          <a:prstGeom prst="rect">
            <a:avLst/>
          </a:prstGeom>
        </p:spPr>
        <p:txBody>
          <a:bodyPr vert="horz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endParaRPr lang="fr-FR" sz="1800" kern="0" dirty="0" smtClean="0">
              <a:solidFill>
                <a:srgbClr val="0099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800" kern="0" dirty="0" smtClean="0">
                <a:solidFill>
                  <a:srgbClr val="0099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 TITRE</a:t>
            </a:r>
          </a:p>
          <a:p>
            <a:endParaRPr lang="fr-FR" sz="1600" kern="0" dirty="0">
              <a:solidFill>
                <a:srgbClr val="002F8E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7561"/>
          <a:stretch/>
        </p:blipFill>
        <p:spPr>
          <a:xfrm>
            <a:off x="10077" y="-50798"/>
            <a:ext cx="9895923" cy="688339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4199" y="5788891"/>
            <a:ext cx="851801" cy="1043710"/>
          </a:xfrm>
          <a:prstGeom prst="rect">
            <a:avLst/>
          </a:prstGeom>
        </p:spPr>
      </p:pic>
      <p:pic>
        <p:nvPicPr>
          <p:cNvPr id="12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14" y="-86958"/>
            <a:ext cx="1603469" cy="1325564"/>
          </a:xfrm>
        </p:spPr>
      </p:pic>
    </p:spTree>
    <p:extLst>
      <p:ext uri="{BB962C8B-B14F-4D97-AF65-F5344CB8AC3E}">
        <p14:creationId xmlns:p14="http://schemas.microsoft.com/office/powerpoint/2010/main" val="14596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7064" y="471055"/>
            <a:ext cx="851801" cy="1043710"/>
          </a:xfrm>
          <a:prstGeom prst="rect">
            <a:avLst/>
          </a:prstGeom>
        </p:spPr>
      </p:pic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101" y="365125"/>
            <a:ext cx="1603469" cy="1325564"/>
          </a:xfrm>
        </p:spPr>
      </p:pic>
      <p:sp>
        <p:nvSpPr>
          <p:cNvPr id="8" name="Titre 2"/>
          <p:cNvSpPr txBox="1">
            <a:spLocks/>
          </p:cNvSpPr>
          <p:nvPr/>
        </p:nvSpPr>
        <p:spPr>
          <a:xfrm>
            <a:off x="3185434" y="471055"/>
            <a:ext cx="5031559" cy="648072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0" i="0" spc="0">
                <a:ln>
                  <a:noFill/>
                </a:ln>
                <a:solidFill>
                  <a:srgbClr val="0093BA"/>
                </a:solidFill>
                <a:latin typeface="+mj-lt"/>
                <a:ea typeface="+mj-ea"/>
                <a:cs typeface="Roboto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2F8E"/>
                </a:solidFill>
                <a:effectLst/>
                <a:uLnTx/>
                <a:uFillTx/>
                <a:latin typeface="Arial Black" panose="020B0A04020102020204" pitchFamily="34" charset="0"/>
              </a:rPr>
              <a:t/>
            </a:r>
            <a:br>
              <a:rPr kumimoji="0" lang="fr-FR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2F8E"/>
                </a:solidFill>
                <a:effectLst/>
                <a:uLnTx/>
                <a:uFillTx/>
                <a:latin typeface="Arial Black" panose="020B0A04020102020204" pitchFamily="34" charset="0"/>
              </a:rPr>
            </a:br>
            <a:endParaRPr kumimoji="0" lang="fr-FR" sz="3000" b="0" i="0" u="none" strike="noStrike" kern="0" cap="none" spc="0" normalizeH="0" baseline="0" noProof="0" dirty="0">
              <a:ln>
                <a:noFill/>
              </a:ln>
              <a:solidFill>
                <a:srgbClr val="0093BA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" name="Sous-titre 3"/>
          <p:cNvSpPr txBox="1">
            <a:spLocks/>
          </p:cNvSpPr>
          <p:nvPr/>
        </p:nvSpPr>
        <p:spPr>
          <a:xfrm>
            <a:off x="3185434" y="878566"/>
            <a:ext cx="5031559" cy="720080"/>
          </a:xfrm>
          <a:prstGeom prst="rect">
            <a:avLst/>
          </a:prstGeom>
        </p:spPr>
        <p:txBody>
          <a:bodyPr vert="horz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endParaRPr lang="fr-FR" sz="1800" kern="0" dirty="0" smtClean="0">
              <a:solidFill>
                <a:srgbClr val="0099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800" kern="0" dirty="0" smtClean="0">
                <a:solidFill>
                  <a:srgbClr val="0099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 TITRE</a:t>
            </a:r>
          </a:p>
          <a:p>
            <a:endParaRPr lang="fr-FR" sz="1600" kern="0" dirty="0">
              <a:solidFill>
                <a:srgbClr val="002F8E"/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0418" y="598471"/>
            <a:ext cx="5846571" cy="640135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669276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9276" y="-1"/>
            <a:ext cx="5236724" cy="392754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8352" b="7275"/>
          <a:stretch/>
        </p:blipFill>
        <p:spPr>
          <a:xfrm>
            <a:off x="4669276" y="3873500"/>
            <a:ext cx="5236724" cy="2975041"/>
          </a:xfrm>
          <a:prstGeom prst="rect">
            <a:avLst/>
          </a:prstGeom>
          <a:effectLst/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-63003"/>
            <a:ext cx="1603387" cy="1322947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52486" y="5815494"/>
            <a:ext cx="853514" cy="10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852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7064" y="471055"/>
            <a:ext cx="851801" cy="1043710"/>
          </a:xfrm>
          <a:prstGeom prst="rect">
            <a:avLst/>
          </a:prstGeom>
        </p:spPr>
      </p:pic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101" y="365125"/>
            <a:ext cx="1603469" cy="1325564"/>
          </a:xfrm>
        </p:spPr>
      </p:pic>
      <p:sp>
        <p:nvSpPr>
          <p:cNvPr id="8" name="Titre 2"/>
          <p:cNvSpPr txBox="1">
            <a:spLocks/>
          </p:cNvSpPr>
          <p:nvPr/>
        </p:nvSpPr>
        <p:spPr>
          <a:xfrm>
            <a:off x="3185434" y="471055"/>
            <a:ext cx="5031559" cy="648072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0" i="0" spc="0">
                <a:ln>
                  <a:noFill/>
                </a:ln>
                <a:solidFill>
                  <a:srgbClr val="0093BA"/>
                </a:solidFill>
                <a:latin typeface="+mj-lt"/>
                <a:ea typeface="+mj-ea"/>
                <a:cs typeface="Roboto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2F8E"/>
                </a:solidFill>
                <a:effectLst/>
                <a:uLnTx/>
                <a:uFillTx/>
                <a:latin typeface="Arial Black" panose="020B0A04020102020204" pitchFamily="34" charset="0"/>
              </a:rPr>
              <a:t/>
            </a:r>
            <a:br>
              <a:rPr kumimoji="0" lang="fr-FR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2F8E"/>
                </a:solidFill>
                <a:effectLst/>
                <a:uLnTx/>
                <a:uFillTx/>
                <a:latin typeface="Arial Black" panose="020B0A04020102020204" pitchFamily="34" charset="0"/>
              </a:rPr>
            </a:br>
            <a:endParaRPr kumimoji="0" lang="fr-FR" sz="3000" b="0" i="0" u="none" strike="noStrike" kern="0" cap="none" spc="0" normalizeH="0" baseline="0" noProof="0" dirty="0">
              <a:ln>
                <a:noFill/>
              </a:ln>
              <a:solidFill>
                <a:srgbClr val="0093BA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" name="Sous-titre 3"/>
          <p:cNvSpPr txBox="1">
            <a:spLocks/>
          </p:cNvSpPr>
          <p:nvPr/>
        </p:nvSpPr>
        <p:spPr>
          <a:xfrm>
            <a:off x="3185434" y="878566"/>
            <a:ext cx="5031559" cy="720080"/>
          </a:xfrm>
          <a:prstGeom prst="rect">
            <a:avLst/>
          </a:prstGeom>
        </p:spPr>
        <p:txBody>
          <a:bodyPr vert="horz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endParaRPr lang="fr-FR" sz="1800" kern="0" dirty="0" smtClean="0">
              <a:solidFill>
                <a:srgbClr val="0099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800" kern="0" dirty="0" smtClean="0">
                <a:solidFill>
                  <a:srgbClr val="0099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spécialisation des agents</a:t>
            </a:r>
          </a:p>
          <a:p>
            <a:endParaRPr lang="fr-FR" sz="1600" kern="0" dirty="0">
              <a:solidFill>
                <a:srgbClr val="002F8E"/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0418" y="598471"/>
            <a:ext cx="5846571" cy="64013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6073" y="3168614"/>
            <a:ext cx="5669927" cy="37849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311" y="2254253"/>
            <a:ext cx="5505450" cy="38077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96613" y="1682691"/>
            <a:ext cx="3938357" cy="26337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981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4199" y="5814290"/>
            <a:ext cx="851801" cy="1043710"/>
          </a:xfrm>
          <a:prstGeom prst="rect">
            <a:avLst/>
          </a:prstGeom>
        </p:spPr>
      </p:pic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353752" cy="1119127"/>
          </a:xfrm>
        </p:spPr>
      </p:pic>
      <p:sp>
        <p:nvSpPr>
          <p:cNvPr id="8" name="Titre 2"/>
          <p:cNvSpPr txBox="1">
            <a:spLocks/>
          </p:cNvSpPr>
          <p:nvPr/>
        </p:nvSpPr>
        <p:spPr>
          <a:xfrm>
            <a:off x="3185434" y="471055"/>
            <a:ext cx="5031559" cy="648072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0" i="0" spc="0">
                <a:ln>
                  <a:noFill/>
                </a:ln>
                <a:solidFill>
                  <a:srgbClr val="0093BA"/>
                </a:solidFill>
                <a:latin typeface="+mj-lt"/>
                <a:ea typeface="+mj-ea"/>
                <a:cs typeface="Roboto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2F8E"/>
                </a:solidFill>
                <a:effectLst/>
                <a:uLnTx/>
                <a:uFillTx/>
                <a:latin typeface="Arial Black" panose="020B0A04020102020204" pitchFamily="34" charset="0"/>
              </a:rPr>
              <a:t/>
            </a:r>
            <a:br>
              <a:rPr kumimoji="0" lang="fr-FR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2F8E"/>
                </a:solidFill>
                <a:effectLst/>
                <a:uLnTx/>
                <a:uFillTx/>
                <a:latin typeface="Arial Black" panose="020B0A04020102020204" pitchFamily="34" charset="0"/>
              </a:rPr>
            </a:br>
            <a:endParaRPr kumimoji="0" lang="fr-FR" sz="3000" b="0" i="0" u="none" strike="noStrike" kern="0" cap="none" spc="0" normalizeH="0" baseline="0" noProof="0" dirty="0">
              <a:ln>
                <a:noFill/>
              </a:ln>
              <a:solidFill>
                <a:srgbClr val="0093BA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" name="Sous-titre 3"/>
          <p:cNvSpPr txBox="1">
            <a:spLocks/>
          </p:cNvSpPr>
          <p:nvPr/>
        </p:nvSpPr>
        <p:spPr>
          <a:xfrm>
            <a:off x="3813811" y="994275"/>
            <a:ext cx="5031559" cy="720080"/>
          </a:xfrm>
          <a:prstGeom prst="rect">
            <a:avLst/>
          </a:prstGeom>
        </p:spPr>
        <p:txBody>
          <a:bodyPr vert="horz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endParaRPr lang="fr-FR" sz="1800" kern="0" dirty="0" smtClean="0">
              <a:solidFill>
                <a:srgbClr val="0099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800" b="1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Equipements et infrastructures</a:t>
            </a:r>
          </a:p>
          <a:p>
            <a:endParaRPr lang="fr-FR" sz="1600" kern="0" dirty="0">
              <a:solidFill>
                <a:srgbClr val="002F8E"/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4278" y="3241548"/>
            <a:ext cx="217444" cy="374904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3733801" y="595907"/>
            <a:ext cx="6092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</a:rPr>
              <a:t>Gestion pastorale sur les ENS 91</a:t>
            </a:r>
            <a:endParaRPr lang="fr-F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62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71"/>
          <a:stretch/>
        </p:blipFill>
        <p:spPr>
          <a:xfrm>
            <a:off x="12700" y="-12700"/>
            <a:ext cx="9893300" cy="68834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2401" y="5799833"/>
            <a:ext cx="863600" cy="1058167"/>
          </a:xfrm>
          <a:prstGeom prst="rect">
            <a:avLst/>
          </a:prstGeom>
        </p:spPr>
      </p:pic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402" y="0"/>
            <a:ext cx="1603469" cy="1325564"/>
          </a:xfrm>
        </p:spPr>
      </p:pic>
      <p:sp>
        <p:nvSpPr>
          <p:cNvPr id="8" name="Titre 2"/>
          <p:cNvSpPr txBox="1">
            <a:spLocks/>
          </p:cNvSpPr>
          <p:nvPr/>
        </p:nvSpPr>
        <p:spPr>
          <a:xfrm>
            <a:off x="3185434" y="471055"/>
            <a:ext cx="5031559" cy="648072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0" i="0" spc="0">
                <a:ln>
                  <a:noFill/>
                </a:ln>
                <a:solidFill>
                  <a:srgbClr val="0093BA"/>
                </a:solidFill>
                <a:latin typeface="+mj-lt"/>
                <a:ea typeface="+mj-ea"/>
                <a:cs typeface="Roboto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2F8E"/>
                </a:solidFill>
                <a:effectLst/>
                <a:uLnTx/>
                <a:uFillTx/>
                <a:latin typeface="Arial Black" panose="020B0A04020102020204" pitchFamily="34" charset="0"/>
              </a:rPr>
              <a:t/>
            </a:r>
            <a:br>
              <a:rPr kumimoji="0" lang="fr-FR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2F8E"/>
                </a:solidFill>
                <a:effectLst/>
                <a:uLnTx/>
                <a:uFillTx/>
                <a:latin typeface="Arial Black" panose="020B0A04020102020204" pitchFamily="34" charset="0"/>
              </a:rPr>
            </a:br>
            <a:endParaRPr kumimoji="0" lang="fr-FR" sz="3000" b="0" i="0" u="none" strike="noStrike" kern="0" cap="none" spc="0" normalizeH="0" baseline="0" noProof="0" dirty="0">
              <a:ln>
                <a:noFill/>
              </a:ln>
              <a:solidFill>
                <a:srgbClr val="0093BA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" name="Sous-titre 3"/>
          <p:cNvSpPr txBox="1">
            <a:spLocks/>
          </p:cNvSpPr>
          <p:nvPr/>
        </p:nvSpPr>
        <p:spPr>
          <a:xfrm>
            <a:off x="5894344" y="111015"/>
            <a:ext cx="5031559" cy="720080"/>
          </a:xfrm>
          <a:prstGeom prst="rect">
            <a:avLst/>
          </a:prstGeom>
        </p:spPr>
        <p:txBody>
          <a:bodyPr vert="horz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endParaRPr lang="fr-FR" sz="1800" kern="0" dirty="0" smtClean="0">
              <a:solidFill>
                <a:srgbClr val="0099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800" kern="0" dirty="0" smtClean="0">
                <a:solidFill>
                  <a:srgbClr val="0099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Equipements et infrastructures</a:t>
            </a:r>
          </a:p>
          <a:p>
            <a:endParaRPr lang="fr-FR" sz="1600" kern="0" dirty="0">
              <a:solidFill>
                <a:srgbClr val="002F8E"/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6789" y="-20456"/>
            <a:ext cx="5846571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38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08"/>
          <a:stretch/>
        </p:blipFill>
        <p:spPr>
          <a:xfrm>
            <a:off x="3880884" y="1778629"/>
            <a:ext cx="5440326" cy="485286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7064" y="471055"/>
            <a:ext cx="851801" cy="1043710"/>
          </a:xfrm>
          <a:prstGeom prst="rect">
            <a:avLst/>
          </a:prstGeom>
        </p:spPr>
      </p:pic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101" y="365125"/>
            <a:ext cx="1603469" cy="1325564"/>
          </a:xfrm>
        </p:spPr>
      </p:pic>
      <p:sp>
        <p:nvSpPr>
          <p:cNvPr id="8" name="Titre 2"/>
          <p:cNvSpPr txBox="1">
            <a:spLocks/>
          </p:cNvSpPr>
          <p:nvPr/>
        </p:nvSpPr>
        <p:spPr>
          <a:xfrm>
            <a:off x="3185434" y="471055"/>
            <a:ext cx="5031559" cy="648072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0" i="0" spc="0">
                <a:ln>
                  <a:noFill/>
                </a:ln>
                <a:solidFill>
                  <a:srgbClr val="0093BA"/>
                </a:solidFill>
                <a:latin typeface="+mj-lt"/>
                <a:ea typeface="+mj-ea"/>
                <a:cs typeface="Roboto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2F8E"/>
                </a:solidFill>
                <a:effectLst/>
                <a:uLnTx/>
                <a:uFillTx/>
                <a:latin typeface="Arial Black" panose="020B0A04020102020204" pitchFamily="34" charset="0"/>
              </a:rPr>
              <a:t/>
            </a:r>
            <a:br>
              <a:rPr kumimoji="0" lang="fr-FR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2F8E"/>
                </a:solidFill>
                <a:effectLst/>
                <a:uLnTx/>
                <a:uFillTx/>
                <a:latin typeface="Arial Black" panose="020B0A04020102020204" pitchFamily="34" charset="0"/>
              </a:rPr>
            </a:br>
            <a:endParaRPr kumimoji="0" lang="fr-FR" sz="3000" b="0" i="0" u="none" strike="noStrike" kern="0" cap="none" spc="0" normalizeH="0" baseline="0" noProof="0" dirty="0">
              <a:ln>
                <a:noFill/>
              </a:ln>
              <a:solidFill>
                <a:srgbClr val="0093BA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" name="Sous-titre 3"/>
          <p:cNvSpPr txBox="1">
            <a:spLocks/>
          </p:cNvSpPr>
          <p:nvPr/>
        </p:nvSpPr>
        <p:spPr>
          <a:xfrm>
            <a:off x="3185434" y="768303"/>
            <a:ext cx="5031559" cy="720080"/>
          </a:xfrm>
          <a:prstGeom prst="rect">
            <a:avLst/>
          </a:prstGeom>
        </p:spPr>
        <p:txBody>
          <a:bodyPr vert="horz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endParaRPr lang="fr-FR" sz="1800" kern="0" dirty="0" smtClean="0">
              <a:solidFill>
                <a:srgbClr val="0099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800" kern="0" dirty="0" smtClean="0">
                <a:solidFill>
                  <a:srgbClr val="0099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Equipements et infrastructures</a:t>
            </a:r>
          </a:p>
          <a:p>
            <a:endParaRPr lang="fr-FR" sz="1600" kern="0" dirty="0">
              <a:solidFill>
                <a:srgbClr val="002F8E"/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0418" y="598471"/>
            <a:ext cx="5846571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84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5266"/>
            <a:ext cx="9906000" cy="687326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4199" y="5814290"/>
            <a:ext cx="851801" cy="1043710"/>
          </a:xfrm>
          <a:prstGeom prst="rect">
            <a:avLst/>
          </a:prstGeom>
        </p:spPr>
      </p:pic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5266"/>
            <a:ext cx="1603469" cy="1325564"/>
          </a:xfrm>
        </p:spPr>
      </p:pic>
      <p:sp>
        <p:nvSpPr>
          <p:cNvPr id="8" name="Titre 2"/>
          <p:cNvSpPr txBox="1">
            <a:spLocks/>
          </p:cNvSpPr>
          <p:nvPr/>
        </p:nvSpPr>
        <p:spPr>
          <a:xfrm>
            <a:off x="3185434" y="471055"/>
            <a:ext cx="5031559" cy="648072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0" i="0" spc="0">
                <a:ln>
                  <a:noFill/>
                </a:ln>
                <a:solidFill>
                  <a:srgbClr val="0093BA"/>
                </a:solidFill>
                <a:latin typeface="+mj-lt"/>
                <a:ea typeface="+mj-ea"/>
                <a:cs typeface="Roboto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2F8E"/>
                </a:solidFill>
                <a:effectLst/>
                <a:uLnTx/>
                <a:uFillTx/>
                <a:latin typeface="Arial Black" panose="020B0A04020102020204" pitchFamily="34" charset="0"/>
              </a:rPr>
              <a:t/>
            </a:r>
            <a:br>
              <a:rPr kumimoji="0" lang="fr-FR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2F8E"/>
                </a:solidFill>
                <a:effectLst/>
                <a:uLnTx/>
                <a:uFillTx/>
                <a:latin typeface="Arial Black" panose="020B0A04020102020204" pitchFamily="34" charset="0"/>
              </a:rPr>
            </a:br>
            <a:endParaRPr kumimoji="0" lang="fr-FR" sz="3000" b="0" i="0" u="none" strike="noStrike" kern="0" cap="none" spc="0" normalizeH="0" baseline="0" noProof="0" dirty="0">
              <a:ln>
                <a:noFill/>
              </a:ln>
              <a:solidFill>
                <a:srgbClr val="0093BA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" name="Sous-titre 3"/>
          <p:cNvSpPr txBox="1">
            <a:spLocks/>
          </p:cNvSpPr>
          <p:nvPr/>
        </p:nvSpPr>
        <p:spPr>
          <a:xfrm>
            <a:off x="3185434" y="768303"/>
            <a:ext cx="5031559" cy="720080"/>
          </a:xfrm>
          <a:prstGeom prst="rect">
            <a:avLst/>
          </a:prstGeom>
        </p:spPr>
        <p:txBody>
          <a:bodyPr vert="horz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endParaRPr lang="fr-FR" sz="1800" kern="0" dirty="0" smtClean="0">
              <a:solidFill>
                <a:srgbClr val="0099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800" b="1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Equipements et infrastructures</a:t>
            </a:r>
          </a:p>
          <a:p>
            <a:endParaRPr lang="fr-FR" sz="1600" kern="0" dirty="0">
              <a:solidFill>
                <a:srgbClr val="002F8E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086099" y="334594"/>
            <a:ext cx="6092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</a:rPr>
              <a:t>Gestion pastorale sur les ENS 91</a:t>
            </a:r>
            <a:endParaRPr lang="fr-F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08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6600" y="460665"/>
            <a:ext cx="851801" cy="1043710"/>
          </a:xfrm>
          <a:prstGeom prst="rect">
            <a:avLst/>
          </a:prstGeom>
        </p:spPr>
      </p:pic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101" y="365125"/>
            <a:ext cx="1603469" cy="1325564"/>
          </a:xfrm>
        </p:spPr>
      </p:pic>
      <p:sp>
        <p:nvSpPr>
          <p:cNvPr id="8" name="Titre 2"/>
          <p:cNvSpPr txBox="1">
            <a:spLocks/>
          </p:cNvSpPr>
          <p:nvPr/>
        </p:nvSpPr>
        <p:spPr>
          <a:xfrm>
            <a:off x="3185432" y="471055"/>
            <a:ext cx="6257423" cy="648072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0" i="0" spc="0">
                <a:ln>
                  <a:noFill/>
                </a:ln>
                <a:solidFill>
                  <a:srgbClr val="0093BA"/>
                </a:solidFill>
                <a:latin typeface="+mj-lt"/>
                <a:ea typeface="+mj-ea"/>
                <a:cs typeface="Roboto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3200" kern="0" noProof="0" dirty="0" smtClean="0">
                <a:solidFill>
                  <a:srgbClr val="002F8E"/>
                </a:solidFill>
                <a:latin typeface="Arial Black" panose="020B0A04020102020204" pitchFamily="34" charset="0"/>
              </a:rPr>
              <a:t>les ENS </a:t>
            </a:r>
            <a:r>
              <a:rPr lang="fr-FR" sz="3200" kern="0" dirty="0" smtClean="0">
                <a:solidFill>
                  <a:srgbClr val="002F8E"/>
                </a:solidFill>
                <a:latin typeface="Arial Black" panose="020B0A04020102020204" pitchFamily="34" charset="0"/>
              </a:rPr>
              <a:t>de l’Essonne</a:t>
            </a:r>
            <a:r>
              <a:rPr kumimoji="0" lang="fr-FR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2F8E"/>
                </a:solidFill>
                <a:effectLst/>
                <a:uLnTx/>
                <a:uFillTx/>
                <a:latin typeface="Arial Black" panose="020B0A04020102020204" pitchFamily="34" charset="0"/>
              </a:rPr>
              <a:t/>
            </a:r>
            <a:br>
              <a:rPr kumimoji="0" lang="fr-FR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2F8E"/>
                </a:solidFill>
                <a:effectLst/>
                <a:uLnTx/>
                <a:uFillTx/>
                <a:latin typeface="Arial Black" panose="020B0A04020102020204" pitchFamily="34" charset="0"/>
              </a:rPr>
            </a:br>
            <a:endParaRPr kumimoji="0" lang="fr-FR" sz="3000" b="0" i="0" u="none" strike="noStrike" kern="0" cap="none" spc="0" normalizeH="0" baseline="0" noProof="0" dirty="0">
              <a:ln>
                <a:noFill/>
              </a:ln>
              <a:solidFill>
                <a:srgbClr val="0093BA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0" y="2048688"/>
            <a:ext cx="557253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dirty="0">
                <a:latin typeface="Arial" charset="0"/>
                <a:cs typeface="Arial" charset="0"/>
              </a:rPr>
              <a:t> </a:t>
            </a:r>
            <a:r>
              <a:rPr lang="fr-FR" sz="1600" b="1" dirty="0">
                <a:solidFill>
                  <a:srgbClr val="00B0F0"/>
                </a:solidFill>
              </a:rPr>
              <a:t>1925 ha </a:t>
            </a:r>
            <a:r>
              <a:rPr lang="fr-FR" sz="1600" dirty="0">
                <a:solidFill>
                  <a:srgbClr val="00B0F0"/>
                </a:solidFill>
              </a:rPr>
              <a:t>d’ENS départementaux sur les </a:t>
            </a:r>
            <a:r>
              <a:rPr lang="fr-FR" sz="1600" b="1" dirty="0">
                <a:solidFill>
                  <a:srgbClr val="00B0F0"/>
                </a:solidFill>
              </a:rPr>
              <a:t>49 000 ha </a:t>
            </a:r>
            <a:r>
              <a:rPr lang="fr-FR" sz="1600" dirty="0">
                <a:solidFill>
                  <a:srgbClr val="00B0F0"/>
                </a:solidFill>
              </a:rPr>
              <a:t>recensés ENS en Essonne</a:t>
            </a:r>
          </a:p>
          <a:p>
            <a:endParaRPr lang="fr-FR" sz="1600" dirty="0">
              <a:solidFill>
                <a:srgbClr val="00B0F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b="1" dirty="0">
                <a:solidFill>
                  <a:srgbClr val="00B0F0"/>
                </a:solidFill>
              </a:rPr>
              <a:t>55 </a:t>
            </a:r>
            <a:r>
              <a:rPr lang="fr-FR" sz="1600" dirty="0">
                <a:solidFill>
                  <a:srgbClr val="00B0F0"/>
                </a:solidFill>
              </a:rPr>
              <a:t>sites dont </a:t>
            </a:r>
            <a:r>
              <a:rPr lang="fr-FR" sz="1600" b="1" dirty="0">
                <a:solidFill>
                  <a:srgbClr val="00B0F0"/>
                </a:solidFill>
              </a:rPr>
              <a:t>36</a:t>
            </a:r>
            <a:r>
              <a:rPr lang="fr-FR" sz="1600" dirty="0">
                <a:solidFill>
                  <a:srgbClr val="00B0F0"/>
                </a:solidFill>
              </a:rPr>
              <a:t> ouverts au public</a:t>
            </a:r>
          </a:p>
          <a:p>
            <a:pPr algn="ctr"/>
            <a:endParaRPr lang="fr-FR" sz="1600" dirty="0">
              <a:solidFill>
                <a:srgbClr val="00B0F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b="1" dirty="0">
                <a:solidFill>
                  <a:srgbClr val="00B0F0"/>
                </a:solidFill>
              </a:rPr>
              <a:t>906 ha </a:t>
            </a:r>
            <a:r>
              <a:rPr lang="fr-FR" sz="1600" dirty="0">
                <a:solidFill>
                  <a:srgbClr val="00B0F0"/>
                </a:solidFill>
              </a:rPr>
              <a:t>de </a:t>
            </a:r>
            <a:r>
              <a:rPr lang="fr-FR" sz="1600" b="1" dirty="0">
                <a:solidFill>
                  <a:srgbClr val="00B0F0"/>
                </a:solidFill>
              </a:rPr>
              <a:t>Forêts départementales </a:t>
            </a:r>
            <a:r>
              <a:rPr lang="fr-FR" sz="1600" dirty="0">
                <a:solidFill>
                  <a:srgbClr val="00B0F0"/>
                </a:solidFill>
              </a:rPr>
              <a:t>(11 massifs (*))</a:t>
            </a:r>
          </a:p>
          <a:p>
            <a:endParaRPr lang="fr-FR" sz="1600" dirty="0">
              <a:solidFill>
                <a:srgbClr val="00B0F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b="1" dirty="0">
                <a:solidFill>
                  <a:srgbClr val="00B0F0"/>
                </a:solidFill>
              </a:rPr>
              <a:t>670 ha </a:t>
            </a:r>
            <a:r>
              <a:rPr lang="fr-FR" sz="1600" dirty="0">
                <a:solidFill>
                  <a:srgbClr val="00B0F0"/>
                </a:solidFill>
              </a:rPr>
              <a:t>de </a:t>
            </a:r>
            <a:r>
              <a:rPr lang="fr-FR" sz="1600" b="1" dirty="0">
                <a:solidFill>
                  <a:srgbClr val="00B0F0"/>
                </a:solidFill>
              </a:rPr>
              <a:t>Milieux humides </a:t>
            </a:r>
            <a:r>
              <a:rPr lang="fr-FR" sz="1600" dirty="0">
                <a:solidFill>
                  <a:srgbClr val="00B0F0"/>
                </a:solidFill>
              </a:rPr>
              <a:t>(dont 550 ha N2000)</a:t>
            </a:r>
          </a:p>
          <a:p>
            <a:endParaRPr lang="fr-FR" sz="1600" dirty="0">
              <a:solidFill>
                <a:srgbClr val="00B0F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b="1" dirty="0">
                <a:solidFill>
                  <a:srgbClr val="00B0F0"/>
                </a:solidFill>
              </a:rPr>
              <a:t>70 ha </a:t>
            </a:r>
            <a:r>
              <a:rPr lang="fr-FR" sz="1600" dirty="0">
                <a:solidFill>
                  <a:srgbClr val="00B0F0"/>
                </a:solidFill>
              </a:rPr>
              <a:t>de </a:t>
            </a:r>
            <a:r>
              <a:rPr lang="fr-FR" sz="1600" b="1" dirty="0">
                <a:solidFill>
                  <a:srgbClr val="00B0F0"/>
                </a:solidFill>
              </a:rPr>
              <a:t>Buttes gréseuses </a:t>
            </a:r>
            <a:r>
              <a:rPr lang="fr-FR" sz="1600" dirty="0">
                <a:solidFill>
                  <a:srgbClr val="00B0F0"/>
                </a:solidFill>
              </a:rPr>
              <a:t>(dont 24 ha de platières N2000)</a:t>
            </a:r>
          </a:p>
          <a:p>
            <a:endParaRPr lang="fr-FR" sz="1600" dirty="0">
              <a:solidFill>
                <a:srgbClr val="00B0F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b="1" dirty="0">
                <a:solidFill>
                  <a:srgbClr val="00B0F0"/>
                </a:solidFill>
              </a:rPr>
              <a:t>30 ha </a:t>
            </a:r>
            <a:r>
              <a:rPr lang="fr-FR" sz="1600" dirty="0">
                <a:solidFill>
                  <a:srgbClr val="00B0F0"/>
                </a:solidFill>
              </a:rPr>
              <a:t>de </a:t>
            </a:r>
            <a:r>
              <a:rPr lang="fr-FR" sz="1600" b="1" dirty="0">
                <a:solidFill>
                  <a:srgbClr val="00B0F0"/>
                </a:solidFill>
              </a:rPr>
              <a:t>Pelouses calcicoles </a:t>
            </a:r>
            <a:r>
              <a:rPr lang="fr-FR" sz="1600" dirty="0">
                <a:solidFill>
                  <a:srgbClr val="00B0F0"/>
                </a:solidFill>
              </a:rPr>
              <a:t>(dont 8 ha N2000)</a:t>
            </a:r>
          </a:p>
          <a:p>
            <a:endParaRPr lang="fr-FR" sz="1600" dirty="0">
              <a:solidFill>
                <a:srgbClr val="00B0F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b="1" dirty="0">
                <a:solidFill>
                  <a:srgbClr val="00B0F0"/>
                </a:solidFill>
              </a:rPr>
              <a:t>1 champignonnière </a:t>
            </a:r>
            <a:r>
              <a:rPr lang="fr-FR" sz="1600" dirty="0">
                <a:solidFill>
                  <a:srgbClr val="00B0F0"/>
                </a:solidFill>
              </a:rPr>
              <a:t>(N 2000)</a:t>
            </a:r>
          </a:p>
          <a:p>
            <a:endParaRPr lang="fr-FR" sz="1600" dirty="0">
              <a:solidFill>
                <a:srgbClr val="00B0F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b="1" dirty="0">
                <a:solidFill>
                  <a:srgbClr val="00B0F0"/>
                </a:solidFill>
              </a:rPr>
              <a:t>1</a:t>
            </a:r>
            <a:r>
              <a:rPr lang="fr-FR" sz="1600" dirty="0">
                <a:solidFill>
                  <a:srgbClr val="00B0F0"/>
                </a:solidFill>
              </a:rPr>
              <a:t> </a:t>
            </a:r>
            <a:r>
              <a:rPr lang="fr-FR" sz="1600" b="1" dirty="0">
                <a:solidFill>
                  <a:srgbClr val="00B0F0"/>
                </a:solidFill>
              </a:rPr>
              <a:t>Réserve naturelle géologique </a:t>
            </a:r>
            <a:r>
              <a:rPr lang="fr-FR" sz="1600" dirty="0">
                <a:solidFill>
                  <a:srgbClr val="00B0F0"/>
                </a:solidFill>
              </a:rPr>
              <a:t>(13 sites – 52 ha</a:t>
            </a:r>
            <a:r>
              <a:rPr lang="fr-FR" sz="1600" dirty="0" smtClean="0">
                <a:solidFill>
                  <a:srgbClr val="00B0F0"/>
                </a:solidFill>
              </a:rPr>
              <a:t>)</a:t>
            </a:r>
            <a:endParaRPr lang="fr-FR" sz="1600" dirty="0">
              <a:solidFill>
                <a:srgbClr val="00B0F0"/>
              </a:solidFill>
            </a:endParaRPr>
          </a:p>
        </p:txBody>
      </p:sp>
      <p:pic>
        <p:nvPicPr>
          <p:cNvPr id="12" name="Picture 5" descr="carteRED_2012_A0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2530" y="1194929"/>
            <a:ext cx="3870325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638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268"/>
          <a:stretch/>
        </p:blipFill>
        <p:spPr>
          <a:xfrm>
            <a:off x="0" y="0"/>
            <a:ext cx="10808208" cy="6858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4199" y="5806440"/>
            <a:ext cx="851801" cy="1051560"/>
          </a:xfrm>
          <a:prstGeom prst="rect">
            <a:avLst/>
          </a:prstGeom>
        </p:spPr>
      </p:pic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27"/>
            <a:ext cx="1603469" cy="1325564"/>
          </a:xfrm>
        </p:spPr>
      </p:pic>
      <p:sp>
        <p:nvSpPr>
          <p:cNvPr id="8" name="Titre 2"/>
          <p:cNvSpPr txBox="1">
            <a:spLocks/>
          </p:cNvSpPr>
          <p:nvPr/>
        </p:nvSpPr>
        <p:spPr>
          <a:xfrm>
            <a:off x="3185434" y="471055"/>
            <a:ext cx="5031559" cy="648072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0" i="0" spc="0">
                <a:ln>
                  <a:noFill/>
                </a:ln>
                <a:solidFill>
                  <a:srgbClr val="0093BA"/>
                </a:solidFill>
                <a:latin typeface="+mj-lt"/>
                <a:ea typeface="+mj-ea"/>
                <a:cs typeface="Roboto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2F8E"/>
                </a:solidFill>
                <a:effectLst/>
                <a:uLnTx/>
                <a:uFillTx/>
                <a:latin typeface="Arial Black" panose="020B0A04020102020204" pitchFamily="34" charset="0"/>
              </a:rPr>
              <a:t/>
            </a:r>
            <a:br>
              <a:rPr kumimoji="0" lang="fr-FR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2F8E"/>
                </a:solidFill>
                <a:effectLst/>
                <a:uLnTx/>
                <a:uFillTx/>
                <a:latin typeface="Arial Black" panose="020B0A04020102020204" pitchFamily="34" charset="0"/>
              </a:rPr>
            </a:br>
            <a:endParaRPr kumimoji="0" lang="fr-FR" sz="3000" b="0" i="0" u="none" strike="noStrike" kern="0" cap="none" spc="0" normalizeH="0" baseline="0" noProof="0" dirty="0">
              <a:ln>
                <a:noFill/>
              </a:ln>
              <a:solidFill>
                <a:srgbClr val="0093BA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" name="Sous-titre 3"/>
          <p:cNvSpPr txBox="1">
            <a:spLocks/>
          </p:cNvSpPr>
          <p:nvPr/>
        </p:nvSpPr>
        <p:spPr>
          <a:xfrm>
            <a:off x="3185434" y="768303"/>
            <a:ext cx="5031559" cy="720080"/>
          </a:xfrm>
          <a:prstGeom prst="rect">
            <a:avLst/>
          </a:prstGeom>
        </p:spPr>
        <p:txBody>
          <a:bodyPr vert="horz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endParaRPr lang="fr-FR" sz="1800" kern="0" dirty="0" smtClean="0">
              <a:solidFill>
                <a:srgbClr val="0099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800" b="1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Equipements et infrastructures</a:t>
            </a:r>
          </a:p>
          <a:p>
            <a:endParaRPr lang="fr-FR" sz="1600" kern="0" dirty="0">
              <a:solidFill>
                <a:srgbClr val="002F8E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086099" y="334594"/>
            <a:ext cx="6092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</a:rPr>
              <a:t>Gestion pastorale sur les ENS 91</a:t>
            </a:r>
            <a:endParaRPr lang="fr-F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88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106"/>
            <a:ext cx="9906000" cy="6858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4199" y="5814290"/>
            <a:ext cx="851801" cy="1043710"/>
          </a:xfrm>
          <a:prstGeom prst="rect">
            <a:avLst/>
          </a:prstGeom>
        </p:spPr>
      </p:pic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94"/>
            <a:ext cx="1603469" cy="1325564"/>
          </a:xfrm>
        </p:spPr>
      </p:pic>
      <p:sp>
        <p:nvSpPr>
          <p:cNvPr id="8" name="Titre 2"/>
          <p:cNvSpPr txBox="1">
            <a:spLocks/>
          </p:cNvSpPr>
          <p:nvPr/>
        </p:nvSpPr>
        <p:spPr>
          <a:xfrm>
            <a:off x="3185434" y="471055"/>
            <a:ext cx="5031559" cy="648072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0" i="0" spc="0">
                <a:ln>
                  <a:noFill/>
                </a:ln>
                <a:solidFill>
                  <a:srgbClr val="0093BA"/>
                </a:solidFill>
                <a:latin typeface="+mj-lt"/>
                <a:ea typeface="+mj-ea"/>
                <a:cs typeface="Roboto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2F8E"/>
                </a:solidFill>
                <a:effectLst/>
                <a:uLnTx/>
                <a:uFillTx/>
                <a:latin typeface="Arial Black" panose="020B0A04020102020204" pitchFamily="34" charset="0"/>
              </a:rPr>
              <a:t/>
            </a:r>
            <a:br>
              <a:rPr kumimoji="0" lang="fr-FR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2F8E"/>
                </a:solidFill>
                <a:effectLst/>
                <a:uLnTx/>
                <a:uFillTx/>
                <a:latin typeface="Arial Black" panose="020B0A04020102020204" pitchFamily="34" charset="0"/>
              </a:rPr>
            </a:br>
            <a:endParaRPr kumimoji="0" lang="fr-FR" sz="3000" b="0" i="0" u="none" strike="noStrike" kern="0" cap="none" spc="0" normalizeH="0" baseline="0" noProof="0" dirty="0">
              <a:ln>
                <a:noFill/>
              </a:ln>
              <a:solidFill>
                <a:srgbClr val="0093BA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" name="Sous-titre 3"/>
          <p:cNvSpPr txBox="1">
            <a:spLocks/>
          </p:cNvSpPr>
          <p:nvPr/>
        </p:nvSpPr>
        <p:spPr>
          <a:xfrm>
            <a:off x="3185434" y="896112"/>
            <a:ext cx="5031559" cy="694070"/>
          </a:xfrm>
          <a:prstGeom prst="rect">
            <a:avLst/>
          </a:prstGeom>
        </p:spPr>
        <p:txBody>
          <a:bodyPr vert="horz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endParaRPr lang="fr-FR" sz="1800" kern="0" dirty="0" smtClean="0">
              <a:solidFill>
                <a:srgbClr val="0099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800" b="1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Equipements et infrastructures</a:t>
            </a:r>
          </a:p>
          <a:p>
            <a:endParaRPr lang="fr-FR" sz="1600" kern="0" dirty="0">
              <a:solidFill>
                <a:srgbClr val="002F8E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086099" y="334594"/>
            <a:ext cx="6092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</a:rPr>
              <a:t>Gestion pastorale sur les ENS 91</a:t>
            </a:r>
            <a:endParaRPr lang="fr-F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29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71500"/>
            <a:ext cx="9906000" cy="74295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4199" y="5814290"/>
            <a:ext cx="851801" cy="1043710"/>
          </a:xfrm>
          <a:prstGeom prst="rect">
            <a:avLst/>
          </a:prstGeom>
        </p:spPr>
      </p:pic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94"/>
            <a:ext cx="1603469" cy="1325564"/>
          </a:xfrm>
        </p:spPr>
      </p:pic>
      <p:sp>
        <p:nvSpPr>
          <p:cNvPr id="8" name="Titre 2"/>
          <p:cNvSpPr txBox="1">
            <a:spLocks/>
          </p:cNvSpPr>
          <p:nvPr/>
        </p:nvSpPr>
        <p:spPr>
          <a:xfrm>
            <a:off x="3185434" y="471055"/>
            <a:ext cx="5031559" cy="648072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0" i="0" spc="0">
                <a:ln>
                  <a:noFill/>
                </a:ln>
                <a:solidFill>
                  <a:srgbClr val="0093BA"/>
                </a:solidFill>
                <a:latin typeface="+mj-lt"/>
                <a:ea typeface="+mj-ea"/>
                <a:cs typeface="Roboto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2F8E"/>
                </a:solidFill>
                <a:effectLst/>
                <a:uLnTx/>
                <a:uFillTx/>
                <a:latin typeface="Arial Black" panose="020B0A04020102020204" pitchFamily="34" charset="0"/>
              </a:rPr>
              <a:t/>
            </a:r>
            <a:br>
              <a:rPr kumimoji="0" lang="fr-FR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2F8E"/>
                </a:solidFill>
                <a:effectLst/>
                <a:uLnTx/>
                <a:uFillTx/>
                <a:latin typeface="Arial Black" panose="020B0A04020102020204" pitchFamily="34" charset="0"/>
              </a:rPr>
            </a:br>
            <a:endParaRPr kumimoji="0" lang="fr-FR" sz="3000" b="0" i="0" u="none" strike="noStrike" kern="0" cap="none" spc="0" normalizeH="0" baseline="0" noProof="0" dirty="0">
              <a:ln>
                <a:noFill/>
              </a:ln>
              <a:solidFill>
                <a:srgbClr val="0093BA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" name="Sous-titre 3"/>
          <p:cNvSpPr txBox="1">
            <a:spLocks/>
          </p:cNvSpPr>
          <p:nvPr/>
        </p:nvSpPr>
        <p:spPr>
          <a:xfrm>
            <a:off x="3185434" y="896112"/>
            <a:ext cx="5031559" cy="694070"/>
          </a:xfrm>
          <a:prstGeom prst="rect">
            <a:avLst/>
          </a:prstGeom>
        </p:spPr>
        <p:txBody>
          <a:bodyPr vert="horz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endParaRPr lang="fr-FR" sz="1800" kern="0" dirty="0" smtClean="0">
              <a:solidFill>
                <a:srgbClr val="0099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800" b="1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Equipements et infrastructures</a:t>
            </a:r>
          </a:p>
          <a:p>
            <a:endParaRPr lang="fr-FR" sz="1600" b="1" kern="0" dirty="0">
              <a:solidFill>
                <a:srgbClr val="002F8E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060699" y="533481"/>
            <a:ext cx="6092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</a:rPr>
              <a:t>Gestion pastorale sur les ENS 91</a:t>
            </a:r>
            <a:endParaRPr lang="fr-F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30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7064" y="471055"/>
            <a:ext cx="851801" cy="1043710"/>
          </a:xfrm>
          <a:prstGeom prst="rect">
            <a:avLst/>
          </a:prstGeom>
        </p:spPr>
      </p:pic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101" y="365125"/>
            <a:ext cx="1603469" cy="1325564"/>
          </a:xfrm>
        </p:spPr>
      </p:pic>
      <p:sp>
        <p:nvSpPr>
          <p:cNvPr id="9" name="Sous-titre 3"/>
          <p:cNvSpPr txBox="1">
            <a:spLocks/>
          </p:cNvSpPr>
          <p:nvPr/>
        </p:nvSpPr>
        <p:spPr>
          <a:xfrm>
            <a:off x="3178650" y="1027907"/>
            <a:ext cx="5031559" cy="720080"/>
          </a:xfrm>
          <a:prstGeom prst="rect">
            <a:avLst/>
          </a:prstGeom>
        </p:spPr>
        <p:txBody>
          <a:bodyPr vert="horz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fr-FR" sz="1800" kern="0" dirty="0" smtClean="0">
                <a:solidFill>
                  <a:srgbClr val="0099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Prévoir le parcours pastoral</a:t>
            </a:r>
          </a:p>
          <a:p>
            <a:endParaRPr lang="fr-FR" sz="1600" kern="0" dirty="0">
              <a:solidFill>
                <a:srgbClr val="002F8E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6359" y="471055"/>
            <a:ext cx="5950212" cy="701101"/>
          </a:xfrm>
          <a:prstGeom prst="rect">
            <a:avLst/>
          </a:prstGeom>
        </p:spPr>
      </p:pic>
      <p:graphicFrame>
        <p:nvGraphicFramePr>
          <p:cNvPr id="10" name="Tableau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9459176"/>
              </p:ext>
            </p:extLst>
          </p:nvPr>
        </p:nvGraphicFramePr>
        <p:xfrm>
          <a:off x="356101" y="1690717"/>
          <a:ext cx="9159846" cy="5098386"/>
        </p:xfrm>
        <a:graphic>
          <a:graphicData uri="http://schemas.openxmlformats.org/drawingml/2006/table">
            <a:tbl>
              <a:tblPr/>
              <a:tblGrid>
                <a:gridCol w="339254">
                  <a:extLst>
                    <a:ext uri="{9D8B030D-6E8A-4147-A177-3AD203B41FA5}">
                      <a16:colId xmlns:a16="http://schemas.microsoft.com/office/drawing/2014/main" val="37239159"/>
                    </a:ext>
                  </a:extLst>
                </a:gridCol>
                <a:gridCol w="339254">
                  <a:extLst>
                    <a:ext uri="{9D8B030D-6E8A-4147-A177-3AD203B41FA5}">
                      <a16:colId xmlns:a16="http://schemas.microsoft.com/office/drawing/2014/main" val="1402943841"/>
                    </a:ext>
                  </a:extLst>
                </a:gridCol>
                <a:gridCol w="339254">
                  <a:extLst>
                    <a:ext uri="{9D8B030D-6E8A-4147-A177-3AD203B41FA5}">
                      <a16:colId xmlns:a16="http://schemas.microsoft.com/office/drawing/2014/main" val="1603970123"/>
                    </a:ext>
                  </a:extLst>
                </a:gridCol>
                <a:gridCol w="226169">
                  <a:extLst>
                    <a:ext uri="{9D8B030D-6E8A-4147-A177-3AD203B41FA5}">
                      <a16:colId xmlns:a16="http://schemas.microsoft.com/office/drawing/2014/main" val="4201858461"/>
                    </a:ext>
                  </a:extLst>
                </a:gridCol>
                <a:gridCol w="226169">
                  <a:extLst>
                    <a:ext uri="{9D8B030D-6E8A-4147-A177-3AD203B41FA5}">
                      <a16:colId xmlns:a16="http://schemas.microsoft.com/office/drawing/2014/main" val="361782832"/>
                    </a:ext>
                  </a:extLst>
                </a:gridCol>
                <a:gridCol w="226169">
                  <a:extLst>
                    <a:ext uri="{9D8B030D-6E8A-4147-A177-3AD203B41FA5}">
                      <a16:colId xmlns:a16="http://schemas.microsoft.com/office/drawing/2014/main" val="293640196"/>
                    </a:ext>
                  </a:extLst>
                </a:gridCol>
                <a:gridCol w="226169">
                  <a:extLst>
                    <a:ext uri="{9D8B030D-6E8A-4147-A177-3AD203B41FA5}">
                      <a16:colId xmlns:a16="http://schemas.microsoft.com/office/drawing/2014/main" val="2189318445"/>
                    </a:ext>
                  </a:extLst>
                </a:gridCol>
                <a:gridCol w="226169">
                  <a:extLst>
                    <a:ext uri="{9D8B030D-6E8A-4147-A177-3AD203B41FA5}">
                      <a16:colId xmlns:a16="http://schemas.microsoft.com/office/drawing/2014/main" val="1882118998"/>
                    </a:ext>
                  </a:extLst>
                </a:gridCol>
                <a:gridCol w="226169">
                  <a:extLst>
                    <a:ext uri="{9D8B030D-6E8A-4147-A177-3AD203B41FA5}">
                      <a16:colId xmlns:a16="http://schemas.microsoft.com/office/drawing/2014/main" val="2263063896"/>
                    </a:ext>
                  </a:extLst>
                </a:gridCol>
                <a:gridCol w="226169">
                  <a:extLst>
                    <a:ext uri="{9D8B030D-6E8A-4147-A177-3AD203B41FA5}">
                      <a16:colId xmlns:a16="http://schemas.microsoft.com/office/drawing/2014/main" val="554120500"/>
                    </a:ext>
                  </a:extLst>
                </a:gridCol>
                <a:gridCol w="226169">
                  <a:extLst>
                    <a:ext uri="{9D8B030D-6E8A-4147-A177-3AD203B41FA5}">
                      <a16:colId xmlns:a16="http://schemas.microsoft.com/office/drawing/2014/main" val="3041310601"/>
                    </a:ext>
                  </a:extLst>
                </a:gridCol>
                <a:gridCol w="226169">
                  <a:extLst>
                    <a:ext uri="{9D8B030D-6E8A-4147-A177-3AD203B41FA5}">
                      <a16:colId xmlns:a16="http://schemas.microsoft.com/office/drawing/2014/main" val="1002289698"/>
                    </a:ext>
                  </a:extLst>
                </a:gridCol>
                <a:gridCol w="226169">
                  <a:extLst>
                    <a:ext uri="{9D8B030D-6E8A-4147-A177-3AD203B41FA5}">
                      <a16:colId xmlns:a16="http://schemas.microsoft.com/office/drawing/2014/main" val="1384049855"/>
                    </a:ext>
                  </a:extLst>
                </a:gridCol>
                <a:gridCol w="226169">
                  <a:extLst>
                    <a:ext uri="{9D8B030D-6E8A-4147-A177-3AD203B41FA5}">
                      <a16:colId xmlns:a16="http://schemas.microsoft.com/office/drawing/2014/main" val="1211714234"/>
                    </a:ext>
                  </a:extLst>
                </a:gridCol>
                <a:gridCol w="226169">
                  <a:extLst>
                    <a:ext uri="{9D8B030D-6E8A-4147-A177-3AD203B41FA5}">
                      <a16:colId xmlns:a16="http://schemas.microsoft.com/office/drawing/2014/main" val="3283509237"/>
                    </a:ext>
                  </a:extLst>
                </a:gridCol>
                <a:gridCol w="226169">
                  <a:extLst>
                    <a:ext uri="{9D8B030D-6E8A-4147-A177-3AD203B41FA5}">
                      <a16:colId xmlns:a16="http://schemas.microsoft.com/office/drawing/2014/main" val="2558559226"/>
                    </a:ext>
                  </a:extLst>
                </a:gridCol>
                <a:gridCol w="226169">
                  <a:extLst>
                    <a:ext uri="{9D8B030D-6E8A-4147-A177-3AD203B41FA5}">
                      <a16:colId xmlns:a16="http://schemas.microsoft.com/office/drawing/2014/main" val="4164206054"/>
                    </a:ext>
                  </a:extLst>
                </a:gridCol>
                <a:gridCol w="226169">
                  <a:extLst>
                    <a:ext uri="{9D8B030D-6E8A-4147-A177-3AD203B41FA5}">
                      <a16:colId xmlns:a16="http://schemas.microsoft.com/office/drawing/2014/main" val="4098908434"/>
                    </a:ext>
                  </a:extLst>
                </a:gridCol>
                <a:gridCol w="226169">
                  <a:extLst>
                    <a:ext uri="{9D8B030D-6E8A-4147-A177-3AD203B41FA5}">
                      <a16:colId xmlns:a16="http://schemas.microsoft.com/office/drawing/2014/main" val="3534065407"/>
                    </a:ext>
                  </a:extLst>
                </a:gridCol>
                <a:gridCol w="226169">
                  <a:extLst>
                    <a:ext uri="{9D8B030D-6E8A-4147-A177-3AD203B41FA5}">
                      <a16:colId xmlns:a16="http://schemas.microsoft.com/office/drawing/2014/main" val="3991940404"/>
                    </a:ext>
                  </a:extLst>
                </a:gridCol>
                <a:gridCol w="226169">
                  <a:extLst>
                    <a:ext uri="{9D8B030D-6E8A-4147-A177-3AD203B41FA5}">
                      <a16:colId xmlns:a16="http://schemas.microsoft.com/office/drawing/2014/main" val="3682417083"/>
                    </a:ext>
                  </a:extLst>
                </a:gridCol>
                <a:gridCol w="226169">
                  <a:extLst>
                    <a:ext uri="{9D8B030D-6E8A-4147-A177-3AD203B41FA5}">
                      <a16:colId xmlns:a16="http://schemas.microsoft.com/office/drawing/2014/main" val="3683569494"/>
                    </a:ext>
                  </a:extLst>
                </a:gridCol>
                <a:gridCol w="226169">
                  <a:extLst>
                    <a:ext uri="{9D8B030D-6E8A-4147-A177-3AD203B41FA5}">
                      <a16:colId xmlns:a16="http://schemas.microsoft.com/office/drawing/2014/main" val="501583872"/>
                    </a:ext>
                  </a:extLst>
                </a:gridCol>
                <a:gridCol w="226169">
                  <a:extLst>
                    <a:ext uri="{9D8B030D-6E8A-4147-A177-3AD203B41FA5}">
                      <a16:colId xmlns:a16="http://schemas.microsoft.com/office/drawing/2014/main" val="2714959305"/>
                    </a:ext>
                  </a:extLst>
                </a:gridCol>
                <a:gridCol w="226169">
                  <a:extLst>
                    <a:ext uri="{9D8B030D-6E8A-4147-A177-3AD203B41FA5}">
                      <a16:colId xmlns:a16="http://schemas.microsoft.com/office/drawing/2014/main" val="3671809207"/>
                    </a:ext>
                  </a:extLst>
                </a:gridCol>
                <a:gridCol w="226169">
                  <a:extLst>
                    <a:ext uri="{9D8B030D-6E8A-4147-A177-3AD203B41FA5}">
                      <a16:colId xmlns:a16="http://schemas.microsoft.com/office/drawing/2014/main" val="3099688106"/>
                    </a:ext>
                  </a:extLst>
                </a:gridCol>
                <a:gridCol w="226169">
                  <a:extLst>
                    <a:ext uri="{9D8B030D-6E8A-4147-A177-3AD203B41FA5}">
                      <a16:colId xmlns:a16="http://schemas.microsoft.com/office/drawing/2014/main" val="1882412227"/>
                    </a:ext>
                  </a:extLst>
                </a:gridCol>
                <a:gridCol w="226169">
                  <a:extLst>
                    <a:ext uri="{9D8B030D-6E8A-4147-A177-3AD203B41FA5}">
                      <a16:colId xmlns:a16="http://schemas.microsoft.com/office/drawing/2014/main" val="1274534183"/>
                    </a:ext>
                  </a:extLst>
                </a:gridCol>
                <a:gridCol w="226169">
                  <a:extLst>
                    <a:ext uri="{9D8B030D-6E8A-4147-A177-3AD203B41FA5}">
                      <a16:colId xmlns:a16="http://schemas.microsoft.com/office/drawing/2014/main" val="3708971092"/>
                    </a:ext>
                  </a:extLst>
                </a:gridCol>
                <a:gridCol w="226169">
                  <a:extLst>
                    <a:ext uri="{9D8B030D-6E8A-4147-A177-3AD203B41FA5}">
                      <a16:colId xmlns:a16="http://schemas.microsoft.com/office/drawing/2014/main" val="127730823"/>
                    </a:ext>
                  </a:extLst>
                </a:gridCol>
                <a:gridCol w="226169">
                  <a:extLst>
                    <a:ext uri="{9D8B030D-6E8A-4147-A177-3AD203B41FA5}">
                      <a16:colId xmlns:a16="http://schemas.microsoft.com/office/drawing/2014/main" val="2518204846"/>
                    </a:ext>
                  </a:extLst>
                </a:gridCol>
                <a:gridCol w="226169">
                  <a:extLst>
                    <a:ext uri="{9D8B030D-6E8A-4147-A177-3AD203B41FA5}">
                      <a16:colId xmlns:a16="http://schemas.microsoft.com/office/drawing/2014/main" val="2332827807"/>
                    </a:ext>
                  </a:extLst>
                </a:gridCol>
                <a:gridCol w="226169">
                  <a:extLst>
                    <a:ext uri="{9D8B030D-6E8A-4147-A177-3AD203B41FA5}">
                      <a16:colId xmlns:a16="http://schemas.microsoft.com/office/drawing/2014/main" val="3899743110"/>
                    </a:ext>
                  </a:extLst>
                </a:gridCol>
                <a:gridCol w="226169">
                  <a:extLst>
                    <a:ext uri="{9D8B030D-6E8A-4147-A177-3AD203B41FA5}">
                      <a16:colId xmlns:a16="http://schemas.microsoft.com/office/drawing/2014/main" val="1264181069"/>
                    </a:ext>
                  </a:extLst>
                </a:gridCol>
                <a:gridCol w="226169">
                  <a:extLst>
                    <a:ext uri="{9D8B030D-6E8A-4147-A177-3AD203B41FA5}">
                      <a16:colId xmlns:a16="http://schemas.microsoft.com/office/drawing/2014/main" val="2762910681"/>
                    </a:ext>
                  </a:extLst>
                </a:gridCol>
                <a:gridCol w="226169">
                  <a:extLst>
                    <a:ext uri="{9D8B030D-6E8A-4147-A177-3AD203B41FA5}">
                      <a16:colId xmlns:a16="http://schemas.microsoft.com/office/drawing/2014/main" val="2309994455"/>
                    </a:ext>
                  </a:extLst>
                </a:gridCol>
                <a:gridCol w="226169">
                  <a:extLst>
                    <a:ext uri="{9D8B030D-6E8A-4147-A177-3AD203B41FA5}">
                      <a16:colId xmlns:a16="http://schemas.microsoft.com/office/drawing/2014/main" val="884203174"/>
                    </a:ext>
                  </a:extLst>
                </a:gridCol>
                <a:gridCol w="226169">
                  <a:extLst>
                    <a:ext uri="{9D8B030D-6E8A-4147-A177-3AD203B41FA5}">
                      <a16:colId xmlns:a16="http://schemas.microsoft.com/office/drawing/2014/main" val="4285160383"/>
                    </a:ext>
                  </a:extLst>
                </a:gridCol>
                <a:gridCol w="226169">
                  <a:extLst>
                    <a:ext uri="{9D8B030D-6E8A-4147-A177-3AD203B41FA5}">
                      <a16:colId xmlns:a16="http://schemas.microsoft.com/office/drawing/2014/main" val="417417398"/>
                    </a:ext>
                  </a:extLst>
                </a:gridCol>
              </a:tblGrid>
              <a:tr h="48023">
                <a:tc gridSpan="39">
                  <a:txBody>
                    <a:bodyPr/>
                    <a:lstStyle/>
                    <a:p>
                      <a:pPr algn="ctr" fontAlgn="ctr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Gestion par Pastoralisme - Prévision Rotation parcellaire année 20xx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5674289"/>
                  </a:ext>
                </a:extLst>
              </a:tr>
              <a:tr h="54573"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1623399"/>
                  </a:ext>
                </a:extLst>
              </a:tr>
              <a:tr h="5275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Site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surface ha approx.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liné. Clot ml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parcelle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Janvier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Avril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Mai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Juin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Juillet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Août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Septembre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2439189"/>
                  </a:ext>
                </a:extLst>
              </a:tr>
              <a:tr h="5457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5091278"/>
                  </a:ext>
                </a:extLst>
              </a:tr>
              <a:tr h="96046"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fr-FR" sz="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Misery</a:t>
                      </a:r>
                      <a:r>
                        <a:rPr lang="fr-FR" sz="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br>
                        <a:rPr lang="fr-FR" sz="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H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2,87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714,50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Grande Prairie 1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 :9 H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E : 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 et V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sng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sng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sng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sng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sng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9031953"/>
                  </a:ext>
                </a:extLst>
              </a:tr>
              <a:tr h="9604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689,40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Grande Prairie 2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8364778"/>
                  </a:ext>
                </a:extLst>
              </a:tr>
              <a:tr h="9604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Couloir des maraichers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4860939"/>
                  </a:ext>
                </a:extLst>
              </a:tr>
              <a:tr h="9604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2,87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791,00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Bois des Gravelles 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595201"/>
                  </a:ext>
                </a:extLst>
              </a:tr>
              <a:tr h="9604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823,00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Bois des Gravelles 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8865426"/>
                  </a:ext>
                </a:extLst>
              </a:tr>
              <a:tr h="9604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348,00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Les bas prés 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5145642"/>
                  </a:ext>
                </a:extLst>
              </a:tr>
              <a:tr h="9604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386,00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Les bas prés 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1280874"/>
                  </a:ext>
                </a:extLst>
              </a:tr>
              <a:tr h="9604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323,00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Les bas prés 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7356200"/>
                  </a:ext>
                </a:extLst>
              </a:tr>
              <a:tr h="96046">
                <a:tc rowSpan="26">
                  <a:txBody>
                    <a:bodyPr/>
                    <a:lstStyle/>
                    <a:p>
                      <a:pPr algn="ctr" fontAlgn="ctr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Fontenay-le-marais</a:t>
                      </a:r>
                      <a:b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 H</a:t>
                      </a:r>
                      <a:b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P</a:t>
                      </a:r>
                      <a:b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C</a:t>
                      </a:r>
                      <a:b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 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fr-FR" sz="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545,00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Prairie à Paul 1.1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P + 2 C + 13 M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8823552"/>
                  </a:ext>
                </a:extLst>
              </a:tr>
              <a:tr h="9604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Prairie à Paul 1.2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8745920"/>
                  </a:ext>
                </a:extLst>
              </a:tr>
              <a:tr h="9604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921,80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Prairie à Paul 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2999496"/>
                  </a:ext>
                </a:extLst>
              </a:tr>
              <a:tr h="9604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398,00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Prairie de la Salle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3124705"/>
                  </a:ext>
                </a:extLst>
              </a:tr>
              <a:tr h="9604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615,00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Les Aunoittes 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7715538"/>
                  </a:ext>
                </a:extLst>
              </a:tr>
              <a:tr h="9604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681,00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Les Aunoittes 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0550461"/>
                  </a:ext>
                </a:extLst>
              </a:tr>
              <a:tr h="130972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676,00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Les </a:t>
                      </a:r>
                      <a:r>
                        <a:rPr lang="fr-FR" sz="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Aunoittes</a:t>
                      </a:r>
                      <a:r>
                        <a:rPr lang="fr-FR" sz="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3 (bord Essonne)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746944"/>
                  </a:ext>
                </a:extLst>
              </a:tr>
              <a:tr h="9604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402,00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Les </a:t>
                      </a:r>
                      <a:r>
                        <a:rPr lang="fr-FR" sz="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Aunoittes</a:t>
                      </a:r>
                      <a:r>
                        <a:rPr lang="fr-FR" sz="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624550"/>
                  </a:ext>
                </a:extLst>
              </a:tr>
              <a:tr h="5275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353,00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 arpents 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0040844"/>
                  </a:ext>
                </a:extLst>
              </a:tr>
              <a:tr h="5275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0,82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492,00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 arpents 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9932503"/>
                  </a:ext>
                </a:extLst>
              </a:tr>
              <a:tr h="5275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0,96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480,00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 arpents 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2417415"/>
                  </a:ext>
                </a:extLst>
              </a:tr>
              <a:tr h="5275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384,00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 arpents 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 H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355180"/>
                  </a:ext>
                </a:extLst>
              </a:tr>
              <a:tr h="19209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446,00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les grands prés 1 (triangle des platanes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6212137"/>
                  </a:ext>
                </a:extLst>
              </a:tr>
              <a:tr h="19209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477,00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les grands prés 2 (triangle gauche)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2261744"/>
                  </a:ext>
                </a:extLst>
              </a:tr>
              <a:tr h="9604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562,00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les grands prés 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5478956"/>
                  </a:ext>
                </a:extLst>
              </a:tr>
              <a:tr h="19209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337,00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les grands prés 4 (triangle droite)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4126254"/>
                  </a:ext>
                </a:extLst>
              </a:tr>
              <a:tr h="144072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236,00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Chemin de la croix St André André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1657750"/>
                  </a:ext>
                </a:extLst>
              </a:tr>
              <a:tr h="5275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928,00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cloture sncf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3132528"/>
                  </a:ext>
                </a:extLst>
              </a:tr>
              <a:tr h="9604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335,00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Les Prés aux Moines 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 le 08/04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791055"/>
                  </a:ext>
                </a:extLst>
              </a:tr>
              <a:tr h="9604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294,00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Les Prés aux Moines 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1451449"/>
                  </a:ext>
                </a:extLst>
              </a:tr>
              <a:tr h="9604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323,00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Les Prés aux Moines 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0093142"/>
                  </a:ext>
                </a:extLst>
              </a:tr>
              <a:tr h="9604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326,00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Les Prés aux Moines 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3964410"/>
                  </a:ext>
                </a:extLst>
              </a:tr>
              <a:tr h="9604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295,00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Les Prés aux Moines 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6822582"/>
                  </a:ext>
                </a:extLst>
              </a:tr>
              <a:tr h="9604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315,00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Les Prés aux Moines 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9571730"/>
                  </a:ext>
                </a:extLst>
              </a:tr>
              <a:tr h="9604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322,00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Les Prés aux Moines 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7455593"/>
                  </a:ext>
                </a:extLst>
              </a:tr>
              <a:tr h="9604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Les Prés aux Moines 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3606895"/>
                  </a:ext>
                </a:extLst>
              </a:tr>
              <a:tr h="52751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Fontenay aval </a:t>
                      </a:r>
                      <a:b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H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568,00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Darbaly 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H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 et 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2752161"/>
                  </a:ext>
                </a:extLst>
              </a:tr>
              <a:tr h="5275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678,00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Darblay 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9055543"/>
                  </a:ext>
                </a:extLst>
              </a:tr>
              <a:tr h="5275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4,60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1278,00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Darblay 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2085140"/>
                  </a:ext>
                </a:extLst>
              </a:tr>
              <a:tr h="5457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758,00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hirondelles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1116375"/>
                  </a:ext>
                </a:extLst>
              </a:tr>
              <a:tr h="9604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Itteville </a:t>
                      </a:r>
                      <a:b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P (-2P)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277,00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Step 1 (1ha,532ml)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P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7759994"/>
                  </a:ext>
                </a:extLst>
              </a:tr>
              <a:tr h="5275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351,00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Step 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8455635"/>
                  </a:ext>
                </a:extLst>
              </a:tr>
              <a:tr h="52751"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6132495"/>
                  </a:ext>
                </a:extLst>
              </a:tr>
              <a:tr h="52751"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Surface totale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40,99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Légende :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637409"/>
                  </a:ext>
                </a:extLst>
              </a:tr>
              <a:tr h="96046"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surface 2015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45,54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 : Highlands (20 u)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 : tonte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 : affouragement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6"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UGB : Unité Gros Bétail (correspond à un bovin; 7 ovins équivalent à une UGB)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7805158"/>
                  </a:ext>
                </a:extLst>
              </a:tr>
              <a:tr h="52751"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 : Pie noire (9 u)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 : parage d'onglons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 : intervention mécanique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4157956"/>
                  </a:ext>
                </a:extLst>
              </a:tr>
              <a:tr h="52751"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 : Mouton shetland (13 u)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 : Vétérinaire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 : Contention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7873784"/>
                  </a:ext>
                </a:extLst>
              </a:tr>
              <a:tr h="52751"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 : Chèvres du Roves (2 C)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 : Transfert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 : Rotation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7515805"/>
                  </a:ext>
                </a:extLst>
              </a:tr>
              <a:tr h="52751"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 : Effectif présent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897508"/>
                  </a:ext>
                </a:extLst>
              </a:tr>
              <a:tr h="52751"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397217"/>
                  </a:ext>
                </a:extLst>
              </a:tr>
              <a:tr h="52751"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581075"/>
                  </a:ext>
                </a:extLst>
              </a:tr>
              <a:tr h="52751"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4946497"/>
                  </a:ext>
                </a:extLst>
              </a:tr>
              <a:tr h="52751"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142338"/>
                  </a:ext>
                </a:extLst>
              </a:tr>
              <a:tr h="96046"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11"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FF6600"/>
                          </a:solidFill>
                          <a:effectLst/>
                          <a:latin typeface="Calibri" panose="020F0502020204030204" pitchFamily="34" charset="0"/>
                        </a:rPr>
                        <a:t>Pression de Pâturage exprimée sur l'année en UGB par Hectare par an (UGB/Ha/an), incluant le temps de présence hivernal avec affouragement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9639610"/>
                  </a:ext>
                </a:extLst>
              </a:tr>
              <a:tr h="52751"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7342614"/>
                  </a:ext>
                </a:extLst>
              </a:tr>
              <a:tr h="52751"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350975"/>
                  </a:ext>
                </a:extLst>
              </a:tr>
              <a:tr h="52751"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970719"/>
                  </a:ext>
                </a:extLst>
              </a:tr>
              <a:tr h="52751"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8"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*1 : Calcul réalisé sur 365 jours et non pas 6 semaines ; taille du cheptel a subi des variations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7640849"/>
                  </a:ext>
                </a:extLst>
              </a:tr>
              <a:tr h="123298"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8"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*2 : Calcul réalisé sur 365 jours et non pas 6 semaines ; taille du cheptel a subi des variations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0449291"/>
                  </a:ext>
                </a:extLst>
              </a:tr>
              <a:tr h="52751"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algn="l" fontAlgn="b"/>
                      <a:r>
                        <a:rPr lang="fr-FR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*3 : Calcul réalisé sur 365 jours et non pas 6 semaines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4987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143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766615" y="-1295558"/>
            <a:ext cx="6365682" cy="989891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5145" y="228657"/>
            <a:ext cx="851801" cy="1043710"/>
          </a:xfrm>
          <a:prstGeom prst="rect">
            <a:avLst/>
          </a:prstGeom>
        </p:spPr>
      </p:pic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94" y="87730"/>
            <a:ext cx="1603469" cy="1325564"/>
          </a:xfrm>
        </p:spPr>
      </p:pic>
      <p:sp>
        <p:nvSpPr>
          <p:cNvPr id="9" name="Sous-titre 3"/>
          <p:cNvSpPr txBox="1">
            <a:spLocks/>
          </p:cNvSpPr>
          <p:nvPr/>
        </p:nvSpPr>
        <p:spPr>
          <a:xfrm>
            <a:off x="3178650" y="1027907"/>
            <a:ext cx="5031559" cy="720080"/>
          </a:xfrm>
          <a:prstGeom prst="rect">
            <a:avLst/>
          </a:prstGeom>
        </p:spPr>
        <p:txBody>
          <a:bodyPr vert="horz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fr-FR" sz="1800" kern="0" dirty="0" smtClean="0">
                <a:solidFill>
                  <a:srgbClr val="0099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Prévoir le parcours pastoral</a:t>
            </a:r>
          </a:p>
          <a:p>
            <a:endParaRPr lang="fr-FR" sz="1600" kern="0" dirty="0">
              <a:solidFill>
                <a:srgbClr val="002F8E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6359" y="471055"/>
            <a:ext cx="5950212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59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21605"/>
            <a:ext cx="9877647" cy="602576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5145" y="228657"/>
            <a:ext cx="851801" cy="1043710"/>
          </a:xfrm>
          <a:prstGeom prst="rect">
            <a:avLst/>
          </a:prstGeom>
        </p:spPr>
      </p:pic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94" y="87730"/>
            <a:ext cx="1603469" cy="1325564"/>
          </a:xfrm>
        </p:spPr>
      </p:pic>
      <p:sp>
        <p:nvSpPr>
          <p:cNvPr id="9" name="Sous-titre 3"/>
          <p:cNvSpPr txBox="1">
            <a:spLocks/>
          </p:cNvSpPr>
          <p:nvPr/>
        </p:nvSpPr>
        <p:spPr>
          <a:xfrm>
            <a:off x="3178650" y="1027907"/>
            <a:ext cx="5031559" cy="720080"/>
          </a:xfrm>
          <a:prstGeom prst="rect">
            <a:avLst/>
          </a:prstGeom>
        </p:spPr>
        <p:txBody>
          <a:bodyPr vert="horz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fr-FR" sz="1800" kern="0" dirty="0" smtClean="0">
                <a:solidFill>
                  <a:srgbClr val="0099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Prévoir le parcours pastoral</a:t>
            </a:r>
          </a:p>
          <a:p>
            <a:endParaRPr lang="fr-FR" sz="1600" kern="0" dirty="0">
              <a:solidFill>
                <a:srgbClr val="002F8E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6359" y="471055"/>
            <a:ext cx="5950212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205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2"/>
          <p:cNvSpPr txBox="1">
            <a:spLocks/>
          </p:cNvSpPr>
          <p:nvPr/>
        </p:nvSpPr>
        <p:spPr>
          <a:xfrm>
            <a:off x="3185434" y="530404"/>
            <a:ext cx="5031559" cy="648072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0" i="0" spc="0">
                <a:ln>
                  <a:noFill/>
                </a:ln>
                <a:solidFill>
                  <a:srgbClr val="0093BA"/>
                </a:solidFill>
                <a:latin typeface="+mj-lt"/>
                <a:ea typeface="+mj-ea"/>
                <a:cs typeface="Roboto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2F8E"/>
                </a:solidFill>
                <a:effectLst/>
                <a:uLnTx/>
                <a:uFillTx/>
                <a:latin typeface="Arial Black" panose="020B0A04020102020204" pitchFamily="34" charset="0"/>
              </a:rPr>
              <a:t/>
            </a:r>
            <a:br>
              <a:rPr kumimoji="0" lang="fr-FR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2F8E"/>
                </a:solidFill>
                <a:effectLst/>
                <a:uLnTx/>
                <a:uFillTx/>
                <a:latin typeface="Arial Black" panose="020B0A04020102020204" pitchFamily="34" charset="0"/>
              </a:rPr>
            </a:br>
            <a:endParaRPr kumimoji="0" lang="fr-FR" sz="3000" b="0" i="0" u="none" strike="noStrike" kern="0" cap="none" spc="0" normalizeH="0" baseline="0" noProof="0" dirty="0">
              <a:ln>
                <a:noFill/>
              </a:ln>
              <a:solidFill>
                <a:srgbClr val="0093BA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2650" y="121903"/>
            <a:ext cx="851801" cy="1043710"/>
          </a:xfrm>
          <a:prstGeom prst="rect">
            <a:avLst/>
          </a:prstGeom>
        </p:spPr>
      </p:pic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015"/>
            <a:ext cx="1603469" cy="1325564"/>
          </a:xfr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8" y="1395511"/>
            <a:ext cx="9522777" cy="546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477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7064" y="471055"/>
            <a:ext cx="851801" cy="1043710"/>
          </a:xfrm>
          <a:prstGeom prst="rect">
            <a:avLst/>
          </a:prstGeom>
        </p:spPr>
      </p:pic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101" y="365125"/>
            <a:ext cx="1603469" cy="1325564"/>
          </a:xfrm>
        </p:spPr>
      </p:pic>
      <p:sp>
        <p:nvSpPr>
          <p:cNvPr id="8" name="Titre 2"/>
          <p:cNvSpPr txBox="1">
            <a:spLocks/>
          </p:cNvSpPr>
          <p:nvPr/>
        </p:nvSpPr>
        <p:spPr>
          <a:xfrm>
            <a:off x="3185434" y="471055"/>
            <a:ext cx="5031559" cy="648072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0" i="0" spc="0">
                <a:ln>
                  <a:noFill/>
                </a:ln>
                <a:solidFill>
                  <a:srgbClr val="0093BA"/>
                </a:solidFill>
                <a:latin typeface="+mj-lt"/>
                <a:ea typeface="+mj-ea"/>
                <a:cs typeface="Roboto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2F8E"/>
                </a:solidFill>
                <a:effectLst/>
                <a:uLnTx/>
                <a:uFillTx/>
                <a:latin typeface="Arial Black" panose="020B0A04020102020204" pitchFamily="34" charset="0"/>
              </a:rPr>
              <a:t/>
            </a:r>
            <a:br>
              <a:rPr kumimoji="0" lang="fr-FR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2F8E"/>
                </a:solidFill>
                <a:effectLst/>
                <a:uLnTx/>
                <a:uFillTx/>
                <a:latin typeface="Arial Black" panose="020B0A04020102020204" pitchFamily="34" charset="0"/>
              </a:rPr>
            </a:br>
            <a:endParaRPr kumimoji="0" lang="fr-FR" sz="3000" b="0" i="0" u="none" strike="noStrike" kern="0" cap="none" spc="0" normalizeH="0" baseline="0" noProof="0" dirty="0">
              <a:ln>
                <a:noFill/>
              </a:ln>
              <a:solidFill>
                <a:srgbClr val="0093BA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" name="Sous-titre 3"/>
          <p:cNvSpPr txBox="1">
            <a:spLocks/>
          </p:cNvSpPr>
          <p:nvPr/>
        </p:nvSpPr>
        <p:spPr>
          <a:xfrm>
            <a:off x="3185434" y="878566"/>
            <a:ext cx="5031559" cy="720080"/>
          </a:xfrm>
          <a:prstGeom prst="rect">
            <a:avLst/>
          </a:prstGeom>
        </p:spPr>
        <p:txBody>
          <a:bodyPr vert="horz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endParaRPr lang="fr-FR" sz="1800" kern="0" dirty="0" smtClean="0">
              <a:solidFill>
                <a:srgbClr val="0099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800" kern="0" dirty="0" smtClean="0">
                <a:solidFill>
                  <a:srgbClr val="0099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Etudes, plans de gestion</a:t>
            </a:r>
          </a:p>
          <a:p>
            <a:endParaRPr lang="fr-FR" sz="1600" kern="0" dirty="0">
              <a:solidFill>
                <a:srgbClr val="002F8E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56101" y="2123115"/>
            <a:ext cx="883696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fr-FR" sz="1600" dirty="0">
                <a:solidFill>
                  <a:srgbClr val="00B0F0"/>
                </a:solidFill>
                <a:latin typeface="Arial"/>
              </a:rPr>
              <a:t>Plans de gestion OGE, IEA 45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fr-FR" sz="1600" dirty="0" smtClean="0">
                <a:solidFill>
                  <a:srgbClr val="00B0F0"/>
                </a:solidFill>
                <a:latin typeface="Arial"/>
              </a:rPr>
              <a:t>Diagnostic Pâturage ONF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fr-FR" sz="1600" dirty="0" smtClean="0">
                <a:solidFill>
                  <a:srgbClr val="00B0F0"/>
                </a:solidFill>
                <a:latin typeface="Arial"/>
              </a:rPr>
              <a:t>Suivi botanique </a:t>
            </a:r>
            <a:r>
              <a:rPr lang="fr-FR" sz="1600" dirty="0">
                <a:solidFill>
                  <a:srgbClr val="00B0F0"/>
                </a:solidFill>
                <a:latin typeface="Arial"/>
              </a:rPr>
              <a:t>ENERGI, OGE, CBNBP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fr-FR" sz="1600" dirty="0" smtClean="0">
                <a:solidFill>
                  <a:srgbClr val="00B0F0"/>
                </a:solidFill>
                <a:latin typeface="Arial"/>
              </a:rPr>
              <a:t>Vertigos, Biotope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fr-FR" sz="1600" dirty="0" smtClean="0">
                <a:solidFill>
                  <a:srgbClr val="00B0F0"/>
                </a:solidFill>
                <a:latin typeface="Arial"/>
              </a:rPr>
              <a:t>Suivi ornithologique, interne et Naturessonne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fr-FR" sz="1600" dirty="0" smtClean="0">
                <a:solidFill>
                  <a:srgbClr val="00B0F0"/>
                </a:solidFill>
                <a:latin typeface="Arial"/>
              </a:rPr>
              <a:t>Suivi </a:t>
            </a:r>
            <a:r>
              <a:rPr lang="fr-FR" sz="1600" dirty="0" smtClean="0">
                <a:solidFill>
                  <a:srgbClr val="00B0F0"/>
                </a:solidFill>
                <a:latin typeface="Arial"/>
              </a:rPr>
              <a:t>entomologique </a:t>
            </a:r>
            <a:r>
              <a:rPr lang="fr-FR" sz="1600" dirty="0" smtClean="0">
                <a:solidFill>
                  <a:srgbClr val="00B0F0"/>
                </a:solidFill>
                <a:latin typeface="Arial"/>
              </a:rPr>
              <a:t>:  </a:t>
            </a:r>
          </a:p>
          <a:p>
            <a:pPr marL="742950" lvl="1" indent="-285750">
              <a:lnSpc>
                <a:spcPct val="200000"/>
              </a:lnSpc>
              <a:buFontTx/>
              <a:buChar char="-"/>
            </a:pPr>
            <a:r>
              <a:rPr lang="fr-FR" sz="1600" dirty="0" smtClean="0">
                <a:solidFill>
                  <a:srgbClr val="00B0F0"/>
                </a:solidFill>
                <a:latin typeface="Arial"/>
              </a:rPr>
              <a:t>Lépidoptéristes parisiens et Arcania, </a:t>
            </a:r>
            <a:endParaRPr lang="fr-FR" sz="1600" dirty="0">
              <a:solidFill>
                <a:srgbClr val="00B0F0"/>
              </a:solidFill>
              <a:latin typeface="Arial"/>
            </a:endParaRPr>
          </a:p>
          <a:p>
            <a:pPr marL="742950" lvl="1" indent="-285750">
              <a:lnSpc>
                <a:spcPct val="200000"/>
              </a:lnSpc>
              <a:buFontTx/>
              <a:buChar char="-"/>
            </a:pPr>
            <a:r>
              <a:rPr lang="fr-FR" sz="1600" dirty="0" smtClean="0">
                <a:solidFill>
                  <a:srgbClr val="00B0F0"/>
                </a:solidFill>
                <a:latin typeface="Arial"/>
              </a:rPr>
              <a:t>Coléoptères, BE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fr-FR" sz="1600" dirty="0" smtClean="0">
                <a:solidFill>
                  <a:srgbClr val="00B0F0"/>
                </a:solidFill>
                <a:latin typeface="Arial"/>
              </a:rPr>
              <a:t>Suivi chiroptères, BE</a:t>
            </a:r>
            <a:endParaRPr lang="fr-FR" sz="1600" dirty="0">
              <a:solidFill>
                <a:srgbClr val="00B0F0"/>
              </a:solidFill>
              <a:latin typeface="Arial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0418" y="598471"/>
            <a:ext cx="5846571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87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7064" y="471055"/>
            <a:ext cx="851801" cy="1043710"/>
          </a:xfrm>
          <a:prstGeom prst="rect">
            <a:avLst/>
          </a:prstGeom>
        </p:spPr>
      </p:pic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101" y="365125"/>
            <a:ext cx="1603469" cy="1325564"/>
          </a:xfrm>
        </p:spPr>
      </p:pic>
      <p:sp>
        <p:nvSpPr>
          <p:cNvPr id="9" name="Sous-titre 3"/>
          <p:cNvSpPr txBox="1">
            <a:spLocks/>
          </p:cNvSpPr>
          <p:nvPr/>
        </p:nvSpPr>
        <p:spPr>
          <a:xfrm>
            <a:off x="3185433" y="905705"/>
            <a:ext cx="5031559" cy="720080"/>
          </a:xfrm>
          <a:prstGeom prst="rect">
            <a:avLst/>
          </a:prstGeom>
        </p:spPr>
        <p:txBody>
          <a:bodyPr vert="horz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endParaRPr lang="fr-FR" sz="1800" kern="0" dirty="0" smtClean="0">
              <a:solidFill>
                <a:srgbClr val="0099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800" kern="0" dirty="0" smtClean="0">
                <a:solidFill>
                  <a:srgbClr val="0099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Suivis sanitaire </a:t>
            </a:r>
            <a:r>
              <a:rPr lang="fr-FR" sz="1800" kern="0" dirty="0">
                <a:solidFill>
                  <a:srgbClr val="0099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règlementaire</a:t>
            </a:r>
          </a:p>
          <a:p>
            <a:r>
              <a:rPr lang="fr-FR" sz="1800" kern="0" dirty="0" smtClean="0">
                <a:solidFill>
                  <a:srgbClr val="0099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endParaRPr lang="fr-FR" sz="1600" kern="0" dirty="0">
              <a:solidFill>
                <a:srgbClr val="002F8E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56101" y="2161073"/>
            <a:ext cx="304870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fr-FR" sz="1600" dirty="0" smtClean="0">
                <a:solidFill>
                  <a:srgbClr val="00B0F0"/>
                </a:solidFill>
                <a:latin typeface="Arial"/>
              </a:rPr>
              <a:t>DDPP, </a:t>
            </a:r>
          </a:p>
          <a:p>
            <a:pPr>
              <a:lnSpc>
                <a:spcPct val="200000"/>
              </a:lnSpc>
            </a:pPr>
            <a:r>
              <a:rPr lang="fr-FR" sz="1600" dirty="0" smtClean="0">
                <a:solidFill>
                  <a:srgbClr val="00B0F0"/>
                </a:solidFill>
                <a:latin typeface="Arial"/>
              </a:rPr>
              <a:t>ERE, </a:t>
            </a:r>
          </a:p>
          <a:p>
            <a:pPr>
              <a:lnSpc>
                <a:spcPct val="200000"/>
              </a:lnSpc>
            </a:pPr>
            <a:r>
              <a:rPr lang="fr-FR" sz="1600" dirty="0" smtClean="0">
                <a:solidFill>
                  <a:srgbClr val="00B0F0"/>
                </a:solidFill>
                <a:latin typeface="Arial"/>
              </a:rPr>
              <a:t>GDS, </a:t>
            </a:r>
          </a:p>
          <a:p>
            <a:pPr>
              <a:lnSpc>
                <a:spcPct val="200000"/>
              </a:lnSpc>
            </a:pPr>
            <a:r>
              <a:rPr lang="fr-FR" sz="1600" dirty="0" smtClean="0">
                <a:solidFill>
                  <a:srgbClr val="00B0F0"/>
                </a:solidFill>
                <a:latin typeface="Arial"/>
              </a:rPr>
              <a:t>Chambre d’agriculture,</a:t>
            </a:r>
          </a:p>
          <a:p>
            <a:pPr>
              <a:lnSpc>
                <a:spcPct val="200000"/>
              </a:lnSpc>
            </a:pPr>
            <a:r>
              <a:rPr lang="fr-FR" sz="1600" dirty="0" smtClean="0">
                <a:solidFill>
                  <a:srgbClr val="00B0F0"/>
                </a:solidFill>
                <a:latin typeface="Arial"/>
              </a:rPr>
              <a:t>Vétérinaire,</a:t>
            </a:r>
          </a:p>
          <a:p>
            <a:pPr>
              <a:lnSpc>
                <a:spcPct val="200000"/>
              </a:lnSpc>
            </a:pPr>
            <a:r>
              <a:rPr lang="fr-FR" sz="1600" dirty="0" smtClean="0">
                <a:solidFill>
                  <a:srgbClr val="00B0F0"/>
                </a:solidFill>
                <a:latin typeface="Arial"/>
              </a:rPr>
              <a:t>ATEMAX,</a:t>
            </a:r>
          </a:p>
          <a:p>
            <a:pPr>
              <a:lnSpc>
                <a:spcPct val="200000"/>
              </a:lnSpc>
            </a:pPr>
            <a:r>
              <a:rPr lang="fr-FR" sz="1600" dirty="0" smtClean="0">
                <a:solidFill>
                  <a:srgbClr val="00B0F0"/>
                </a:solidFill>
                <a:latin typeface="Arial"/>
              </a:rPr>
              <a:t>Associations bien être animal</a:t>
            </a:r>
            <a:endParaRPr lang="fr-FR" sz="1600" dirty="0">
              <a:solidFill>
                <a:srgbClr val="00B0F0"/>
              </a:solidFill>
              <a:latin typeface="Arial"/>
            </a:endParaRPr>
          </a:p>
          <a:p>
            <a:pPr>
              <a:lnSpc>
                <a:spcPct val="200000"/>
              </a:lnSpc>
            </a:pPr>
            <a:endParaRPr lang="fr-FR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2834" y="665782"/>
            <a:ext cx="6383065" cy="72410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5433" y="2009994"/>
            <a:ext cx="6575428" cy="415858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41534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7064" y="471055"/>
            <a:ext cx="851801" cy="1043710"/>
          </a:xfrm>
          <a:prstGeom prst="rect">
            <a:avLst/>
          </a:prstGeom>
        </p:spPr>
      </p:pic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101" y="365125"/>
            <a:ext cx="1603469" cy="1325564"/>
          </a:xfrm>
        </p:spPr>
      </p:pic>
      <p:sp>
        <p:nvSpPr>
          <p:cNvPr id="8" name="Titre 2"/>
          <p:cNvSpPr txBox="1">
            <a:spLocks/>
          </p:cNvSpPr>
          <p:nvPr/>
        </p:nvSpPr>
        <p:spPr>
          <a:xfrm>
            <a:off x="3185434" y="471055"/>
            <a:ext cx="5031559" cy="648072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0" i="0" spc="0">
                <a:ln>
                  <a:noFill/>
                </a:ln>
                <a:solidFill>
                  <a:srgbClr val="0093BA"/>
                </a:solidFill>
                <a:latin typeface="+mj-lt"/>
                <a:ea typeface="+mj-ea"/>
                <a:cs typeface="Roboto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2F8E"/>
                </a:solidFill>
                <a:effectLst/>
                <a:uLnTx/>
                <a:uFillTx/>
                <a:latin typeface="Arial Black" panose="020B0A04020102020204" pitchFamily="34" charset="0"/>
              </a:rPr>
              <a:t/>
            </a:r>
            <a:br>
              <a:rPr kumimoji="0" lang="fr-FR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2F8E"/>
                </a:solidFill>
                <a:effectLst/>
                <a:uLnTx/>
                <a:uFillTx/>
                <a:latin typeface="Arial Black" panose="020B0A04020102020204" pitchFamily="34" charset="0"/>
              </a:rPr>
            </a:br>
            <a:endParaRPr kumimoji="0" lang="fr-FR" sz="3000" b="0" i="0" u="none" strike="noStrike" kern="0" cap="none" spc="0" normalizeH="0" baseline="0" noProof="0" dirty="0">
              <a:ln>
                <a:noFill/>
              </a:ln>
              <a:solidFill>
                <a:srgbClr val="0093BA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" name="Sous-titre 3"/>
          <p:cNvSpPr txBox="1">
            <a:spLocks/>
          </p:cNvSpPr>
          <p:nvPr/>
        </p:nvSpPr>
        <p:spPr>
          <a:xfrm>
            <a:off x="3185434" y="878566"/>
            <a:ext cx="5031559" cy="720080"/>
          </a:xfrm>
          <a:prstGeom prst="rect">
            <a:avLst/>
          </a:prstGeom>
        </p:spPr>
        <p:txBody>
          <a:bodyPr vert="horz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endParaRPr lang="fr-FR" sz="1800" kern="0" dirty="0" smtClean="0">
              <a:solidFill>
                <a:srgbClr val="0099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800" kern="0" dirty="0" smtClean="0">
                <a:solidFill>
                  <a:srgbClr val="0099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Pâturage externalisé </a:t>
            </a:r>
          </a:p>
          <a:p>
            <a:endParaRPr lang="fr-FR" sz="1600" kern="0" dirty="0">
              <a:solidFill>
                <a:srgbClr val="002F8E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56839" y="2958085"/>
            <a:ext cx="684526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fr-FR" sz="2000" dirty="0" smtClean="0">
                <a:solidFill>
                  <a:srgbClr val="00B0F0"/>
                </a:solidFill>
                <a:latin typeface="Arial"/>
              </a:rPr>
              <a:t>Patrimoine </a:t>
            </a:r>
            <a:r>
              <a:rPr lang="fr-FR" sz="2000" dirty="0">
                <a:solidFill>
                  <a:srgbClr val="00B0F0"/>
                </a:solidFill>
                <a:latin typeface="Arial"/>
              </a:rPr>
              <a:t>végétal et faunistique remarquables, </a:t>
            </a:r>
            <a:endParaRPr lang="fr-FR" sz="2000" dirty="0" smtClean="0">
              <a:solidFill>
                <a:srgbClr val="00B0F0"/>
              </a:solidFill>
              <a:latin typeface="Arial"/>
            </a:endParaRP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fr-FR" sz="2000" dirty="0" smtClean="0">
                <a:solidFill>
                  <a:srgbClr val="00B0F0"/>
                </a:solidFill>
                <a:latin typeface="Arial"/>
              </a:rPr>
              <a:t>Maintien des sites ouverts, 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fr-FR" sz="2000" dirty="0">
                <a:solidFill>
                  <a:srgbClr val="00B0F0"/>
                </a:solidFill>
                <a:latin typeface="Arial"/>
              </a:rPr>
              <a:t>P</a:t>
            </a:r>
            <a:r>
              <a:rPr lang="fr-FR" sz="2000" dirty="0" smtClean="0">
                <a:solidFill>
                  <a:srgbClr val="00B0F0"/>
                </a:solidFill>
                <a:latin typeface="Arial"/>
              </a:rPr>
              <a:t>ériodes d’interventions ciblées,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fr-FR" sz="2000" dirty="0">
                <a:solidFill>
                  <a:srgbClr val="00B0F0"/>
                </a:solidFill>
                <a:latin typeface="Arial"/>
              </a:rPr>
              <a:t>I</a:t>
            </a:r>
            <a:r>
              <a:rPr lang="fr-FR" sz="2000" dirty="0" smtClean="0">
                <a:solidFill>
                  <a:srgbClr val="00B0F0"/>
                </a:solidFill>
                <a:latin typeface="Arial"/>
              </a:rPr>
              <a:t>nterventions mécaniques initiales, 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fr-FR" sz="2000" dirty="0">
                <a:solidFill>
                  <a:srgbClr val="00B0F0"/>
                </a:solidFill>
                <a:latin typeface="Arial"/>
              </a:rPr>
              <a:t>E</a:t>
            </a:r>
            <a:r>
              <a:rPr lang="fr-FR" sz="2000" dirty="0" smtClean="0">
                <a:solidFill>
                  <a:srgbClr val="00B0F0"/>
                </a:solidFill>
                <a:latin typeface="Arial"/>
              </a:rPr>
              <a:t>ntretien par le pâturage, entretien mixte</a:t>
            </a:r>
            <a:endParaRPr lang="fr-FR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0418" y="598471"/>
            <a:ext cx="5846571" cy="64013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70725" y="2496710"/>
            <a:ext cx="48654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kern="0" dirty="0">
                <a:solidFill>
                  <a:srgbClr val="0099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Exemple des Prairies calcicoles </a:t>
            </a:r>
            <a:r>
              <a:rPr lang="fr-FR" kern="0" dirty="0" smtClean="0">
                <a:solidFill>
                  <a:srgbClr val="0099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des </a:t>
            </a:r>
            <a:r>
              <a:rPr lang="fr-FR" kern="0" dirty="0">
                <a:solidFill>
                  <a:srgbClr val="0099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landes</a:t>
            </a:r>
          </a:p>
        </p:txBody>
      </p:sp>
    </p:spTree>
    <p:extLst>
      <p:ext uri="{BB962C8B-B14F-4D97-AF65-F5344CB8AC3E}">
        <p14:creationId xmlns:p14="http://schemas.microsoft.com/office/powerpoint/2010/main" val="328598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7064" y="471055"/>
            <a:ext cx="851801" cy="1043710"/>
          </a:xfrm>
          <a:prstGeom prst="rect">
            <a:avLst/>
          </a:prstGeom>
        </p:spPr>
      </p:pic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101" y="365125"/>
            <a:ext cx="1603469" cy="1325564"/>
          </a:xfrm>
        </p:spPr>
      </p:pic>
      <p:sp>
        <p:nvSpPr>
          <p:cNvPr id="8" name="Titre 2"/>
          <p:cNvSpPr txBox="1">
            <a:spLocks/>
          </p:cNvSpPr>
          <p:nvPr/>
        </p:nvSpPr>
        <p:spPr>
          <a:xfrm>
            <a:off x="3185432" y="471055"/>
            <a:ext cx="6257423" cy="648072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0" i="0" spc="0">
                <a:ln>
                  <a:noFill/>
                </a:ln>
                <a:solidFill>
                  <a:srgbClr val="0093BA"/>
                </a:solidFill>
                <a:latin typeface="+mj-lt"/>
                <a:ea typeface="+mj-ea"/>
                <a:cs typeface="Roboto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3200" kern="0" noProof="0" dirty="0" smtClean="0">
                <a:solidFill>
                  <a:srgbClr val="002F8E"/>
                </a:solidFill>
                <a:latin typeface="Arial Black" panose="020B0A04020102020204" pitchFamily="34" charset="0"/>
              </a:rPr>
              <a:t>Gestion pastorale sur les ENS 91</a:t>
            </a:r>
            <a:r>
              <a:rPr kumimoji="0" lang="fr-FR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2F8E"/>
                </a:solidFill>
                <a:effectLst/>
                <a:uLnTx/>
                <a:uFillTx/>
                <a:latin typeface="Arial Black" panose="020B0A04020102020204" pitchFamily="34" charset="0"/>
              </a:rPr>
              <a:t/>
            </a:r>
            <a:br>
              <a:rPr kumimoji="0" lang="fr-FR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2F8E"/>
                </a:solidFill>
                <a:effectLst/>
                <a:uLnTx/>
                <a:uFillTx/>
                <a:latin typeface="Arial Black" panose="020B0A04020102020204" pitchFamily="34" charset="0"/>
              </a:rPr>
            </a:br>
            <a:endParaRPr kumimoji="0" lang="fr-FR" sz="3000" b="0" i="0" u="none" strike="noStrike" kern="0" cap="none" spc="0" normalizeH="0" baseline="0" noProof="0" dirty="0">
              <a:ln>
                <a:noFill/>
              </a:ln>
              <a:solidFill>
                <a:srgbClr val="0093BA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0" name="Picture 3" descr="C:\Users\Jdaubignard\Desktop\NATURA 2000\MBVE\Carto\MBVE_localisation_sites_JD_modifs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5999" cy="68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5906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7064" y="471055"/>
            <a:ext cx="851801" cy="1043710"/>
          </a:xfrm>
          <a:prstGeom prst="rect">
            <a:avLst/>
          </a:prstGeom>
        </p:spPr>
      </p:pic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101" y="365125"/>
            <a:ext cx="1603469" cy="1325564"/>
          </a:xfrm>
        </p:spPr>
      </p:pic>
      <p:sp>
        <p:nvSpPr>
          <p:cNvPr id="8" name="Titre 2"/>
          <p:cNvSpPr txBox="1">
            <a:spLocks/>
          </p:cNvSpPr>
          <p:nvPr/>
        </p:nvSpPr>
        <p:spPr>
          <a:xfrm>
            <a:off x="3185434" y="471055"/>
            <a:ext cx="5031559" cy="648072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0" i="0" spc="0">
                <a:ln>
                  <a:noFill/>
                </a:ln>
                <a:solidFill>
                  <a:srgbClr val="0093BA"/>
                </a:solidFill>
                <a:latin typeface="+mj-lt"/>
                <a:ea typeface="+mj-ea"/>
                <a:cs typeface="Roboto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2F8E"/>
                </a:solidFill>
                <a:effectLst/>
                <a:uLnTx/>
                <a:uFillTx/>
                <a:latin typeface="Arial Black" panose="020B0A04020102020204" pitchFamily="34" charset="0"/>
              </a:rPr>
              <a:t/>
            </a:r>
            <a:br>
              <a:rPr kumimoji="0" lang="fr-FR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2F8E"/>
                </a:solidFill>
                <a:effectLst/>
                <a:uLnTx/>
                <a:uFillTx/>
                <a:latin typeface="Arial Black" panose="020B0A04020102020204" pitchFamily="34" charset="0"/>
              </a:rPr>
            </a:br>
            <a:endParaRPr kumimoji="0" lang="fr-FR" sz="3000" b="0" i="0" u="none" strike="noStrike" kern="0" cap="none" spc="0" normalizeH="0" baseline="0" noProof="0" dirty="0">
              <a:ln>
                <a:noFill/>
              </a:ln>
              <a:solidFill>
                <a:srgbClr val="0093BA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" name="Sous-titre 3"/>
          <p:cNvSpPr txBox="1">
            <a:spLocks/>
          </p:cNvSpPr>
          <p:nvPr/>
        </p:nvSpPr>
        <p:spPr>
          <a:xfrm>
            <a:off x="3185434" y="878566"/>
            <a:ext cx="5031559" cy="720080"/>
          </a:xfrm>
          <a:prstGeom prst="rect">
            <a:avLst/>
          </a:prstGeom>
        </p:spPr>
        <p:txBody>
          <a:bodyPr vert="horz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endParaRPr lang="fr-FR" sz="1800" kern="0" dirty="0" smtClean="0">
              <a:solidFill>
                <a:srgbClr val="0099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800" kern="0" dirty="0" smtClean="0">
                <a:solidFill>
                  <a:srgbClr val="0099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Pâturage externalisé</a:t>
            </a:r>
            <a:endParaRPr lang="fr-FR" sz="1600" kern="0" dirty="0">
              <a:solidFill>
                <a:srgbClr val="002F8E"/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950" y="1818105"/>
            <a:ext cx="8814641" cy="476344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517709" y="4888641"/>
            <a:ext cx="47823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000" b="1" dirty="0" smtClean="0">
                <a:solidFill>
                  <a:schemeClr val="bg1"/>
                </a:solidFill>
                <a:latin typeface="Arial"/>
              </a:rPr>
              <a:t>Prestations extérieures</a:t>
            </a:r>
            <a:r>
              <a:rPr lang="fr-FR" sz="2000" dirty="0" smtClean="0">
                <a:solidFill>
                  <a:schemeClr val="bg1"/>
                </a:solidFill>
                <a:latin typeface="Arial"/>
              </a:rPr>
              <a:t>:</a:t>
            </a:r>
          </a:p>
          <a:p>
            <a:r>
              <a:rPr lang="fr-FR" sz="2000" dirty="0" smtClean="0">
                <a:solidFill>
                  <a:schemeClr val="bg1"/>
                </a:solidFill>
                <a:latin typeface="Arial"/>
              </a:rPr>
              <a:t>Depuis 2013 en marché public</a:t>
            </a:r>
          </a:p>
          <a:p>
            <a:r>
              <a:rPr lang="fr-FR" sz="2000" dirty="0" smtClean="0">
                <a:solidFill>
                  <a:schemeClr val="bg1"/>
                </a:solidFill>
                <a:latin typeface="Arial"/>
              </a:rPr>
              <a:t>Partenariats en cours </a:t>
            </a:r>
          </a:p>
          <a:p>
            <a:r>
              <a:rPr lang="fr-FR" sz="2000" dirty="0" smtClean="0">
                <a:solidFill>
                  <a:schemeClr val="bg1"/>
                </a:solidFill>
                <a:latin typeface="Arial"/>
              </a:rPr>
              <a:t>Sur les sites communaux conventionnés</a:t>
            </a:r>
          </a:p>
          <a:p>
            <a:endParaRPr lang="fr-FR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0418" y="598471"/>
            <a:ext cx="5846571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51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7064" y="471055"/>
            <a:ext cx="851801" cy="1043710"/>
          </a:xfrm>
          <a:prstGeom prst="rect">
            <a:avLst/>
          </a:prstGeom>
        </p:spPr>
      </p:pic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101" y="365125"/>
            <a:ext cx="1603469" cy="1325564"/>
          </a:xfrm>
        </p:spPr>
      </p:pic>
      <p:sp>
        <p:nvSpPr>
          <p:cNvPr id="8" name="Titre 2"/>
          <p:cNvSpPr txBox="1">
            <a:spLocks/>
          </p:cNvSpPr>
          <p:nvPr/>
        </p:nvSpPr>
        <p:spPr>
          <a:xfrm>
            <a:off x="3185434" y="471055"/>
            <a:ext cx="5031559" cy="648072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0" i="0" spc="0">
                <a:ln>
                  <a:noFill/>
                </a:ln>
                <a:solidFill>
                  <a:srgbClr val="0093BA"/>
                </a:solidFill>
                <a:latin typeface="+mj-lt"/>
                <a:ea typeface="+mj-ea"/>
                <a:cs typeface="Roboto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2F8E"/>
                </a:solidFill>
                <a:effectLst/>
                <a:uLnTx/>
                <a:uFillTx/>
                <a:latin typeface="Arial Black" panose="020B0A04020102020204" pitchFamily="34" charset="0"/>
              </a:rPr>
              <a:t/>
            </a:r>
            <a:br>
              <a:rPr kumimoji="0" lang="fr-FR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2F8E"/>
                </a:solidFill>
                <a:effectLst/>
                <a:uLnTx/>
                <a:uFillTx/>
                <a:latin typeface="Arial Black" panose="020B0A04020102020204" pitchFamily="34" charset="0"/>
              </a:rPr>
            </a:br>
            <a:endParaRPr kumimoji="0" lang="fr-FR" sz="3000" b="0" i="0" u="none" strike="noStrike" kern="0" cap="none" spc="0" normalizeH="0" baseline="0" noProof="0" dirty="0">
              <a:ln>
                <a:noFill/>
              </a:ln>
              <a:solidFill>
                <a:srgbClr val="0093BA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" name="Sous-titre 3"/>
          <p:cNvSpPr txBox="1">
            <a:spLocks/>
          </p:cNvSpPr>
          <p:nvPr/>
        </p:nvSpPr>
        <p:spPr>
          <a:xfrm>
            <a:off x="3185434" y="878566"/>
            <a:ext cx="5031559" cy="720080"/>
          </a:xfrm>
          <a:prstGeom prst="rect">
            <a:avLst/>
          </a:prstGeom>
        </p:spPr>
        <p:txBody>
          <a:bodyPr vert="horz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endParaRPr lang="fr-FR" sz="1800" kern="0" dirty="0" smtClean="0">
              <a:solidFill>
                <a:srgbClr val="0099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800" kern="0" dirty="0" smtClean="0">
                <a:solidFill>
                  <a:srgbClr val="0099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Exemple des Prairies calcicoles et landes</a:t>
            </a:r>
          </a:p>
          <a:p>
            <a:endParaRPr lang="fr-FR" sz="1600" kern="0" dirty="0">
              <a:solidFill>
                <a:srgbClr val="002F8E"/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0418" y="598471"/>
            <a:ext cx="5846571" cy="640135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400" y="0"/>
            <a:ext cx="9931400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52486" y="5815494"/>
            <a:ext cx="853514" cy="104250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5400" y="0"/>
            <a:ext cx="1603387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148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7064" y="471055"/>
            <a:ext cx="851801" cy="1043710"/>
          </a:xfrm>
          <a:prstGeom prst="rect">
            <a:avLst/>
          </a:prstGeom>
        </p:spPr>
      </p:pic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101" y="365125"/>
            <a:ext cx="1603469" cy="1325564"/>
          </a:xfrm>
        </p:spPr>
      </p:pic>
      <p:sp>
        <p:nvSpPr>
          <p:cNvPr id="8" name="Titre 2"/>
          <p:cNvSpPr txBox="1">
            <a:spLocks/>
          </p:cNvSpPr>
          <p:nvPr/>
        </p:nvSpPr>
        <p:spPr>
          <a:xfrm>
            <a:off x="3185434" y="471055"/>
            <a:ext cx="5031559" cy="648072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0" i="0" spc="0">
                <a:ln>
                  <a:noFill/>
                </a:ln>
                <a:solidFill>
                  <a:srgbClr val="0093BA"/>
                </a:solidFill>
                <a:latin typeface="+mj-lt"/>
                <a:ea typeface="+mj-ea"/>
                <a:cs typeface="Roboto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2F8E"/>
                </a:solidFill>
                <a:effectLst/>
                <a:uLnTx/>
                <a:uFillTx/>
                <a:latin typeface="Arial Black" panose="020B0A04020102020204" pitchFamily="34" charset="0"/>
              </a:rPr>
              <a:t/>
            </a:r>
            <a:br>
              <a:rPr kumimoji="0" lang="fr-FR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2F8E"/>
                </a:solidFill>
                <a:effectLst/>
                <a:uLnTx/>
                <a:uFillTx/>
                <a:latin typeface="Arial Black" panose="020B0A04020102020204" pitchFamily="34" charset="0"/>
              </a:rPr>
            </a:br>
            <a:endParaRPr kumimoji="0" lang="fr-FR" sz="3000" b="0" i="0" u="none" strike="noStrike" kern="0" cap="none" spc="0" normalizeH="0" baseline="0" noProof="0" dirty="0">
              <a:ln>
                <a:noFill/>
              </a:ln>
              <a:solidFill>
                <a:srgbClr val="0093BA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" name="Sous-titre 3"/>
          <p:cNvSpPr txBox="1">
            <a:spLocks/>
          </p:cNvSpPr>
          <p:nvPr/>
        </p:nvSpPr>
        <p:spPr>
          <a:xfrm>
            <a:off x="3185434" y="878566"/>
            <a:ext cx="5031559" cy="720080"/>
          </a:xfrm>
          <a:prstGeom prst="rect">
            <a:avLst/>
          </a:prstGeom>
        </p:spPr>
        <p:txBody>
          <a:bodyPr vert="horz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endParaRPr lang="fr-FR" sz="1800" kern="0" dirty="0" smtClean="0">
              <a:solidFill>
                <a:srgbClr val="0099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800" kern="0" dirty="0" smtClean="0">
                <a:solidFill>
                  <a:srgbClr val="0099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Exemple des Prairies calcicoles et landes</a:t>
            </a:r>
          </a:p>
          <a:p>
            <a:endParaRPr lang="fr-FR" sz="1600" kern="0" dirty="0">
              <a:solidFill>
                <a:srgbClr val="002F8E"/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0418" y="598471"/>
            <a:ext cx="5846571" cy="64013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922933" cy="6858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-107475"/>
            <a:ext cx="1603387" cy="132294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486" y="5815494"/>
            <a:ext cx="853514" cy="10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57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7064" y="471055"/>
            <a:ext cx="851801" cy="1043710"/>
          </a:xfrm>
          <a:prstGeom prst="rect">
            <a:avLst/>
          </a:prstGeom>
        </p:spPr>
      </p:pic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101" y="365125"/>
            <a:ext cx="1603469" cy="1325564"/>
          </a:xfrm>
        </p:spPr>
      </p:pic>
      <p:sp>
        <p:nvSpPr>
          <p:cNvPr id="8" name="Titre 2"/>
          <p:cNvSpPr txBox="1">
            <a:spLocks/>
          </p:cNvSpPr>
          <p:nvPr/>
        </p:nvSpPr>
        <p:spPr>
          <a:xfrm>
            <a:off x="3185434" y="471055"/>
            <a:ext cx="5031559" cy="648072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0" i="0" spc="0">
                <a:ln>
                  <a:noFill/>
                </a:ln>
                <a:solidFill>
                  <a:srgbClr val="0093BA"/>
                </a:solidFill>
                <a:latin typeface="+mj-lt"/>
                <a:ea typeface="+mj-ea"/>
                <a:cs typeface="Roboto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2F8E"/>
                </a:solidFill>
                <a:effectLst/>
                <a:uLnTx/>
                <a:uFillTx/>
                <a:latin typeface="Arial Black" panose="020B0A04020102020204" pitchFamily="34" charset="0"/>
              </a:rPr>
              <a:t/>
            </a:r>
            <a:br>
              <a:rPr kumimoji="0" lang="fr-FR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2F8E"/>
                </a:solidFill>
                <a:effectLst/>
                <a:uLnTx/>
                <a:uFillTx/>
                <a:latin typeface="Arial Black" panose="020B0A04020102020204" pitchFamily="34" charset="0"/>
              </a:rPr>
            </a:br>
            <a:endParaRPr kumimoji="0" lang="fr-FR" sz="3000" b="0" i="0" u="none" strike="noStrike" kern="0" cap="none" spc="0" normalizeH="0" baseline="0" noProof="0" dirty="0">
              <a:ln>
                <a:noFill/>
              </a:ln>
              <a:solidFill>
                <a:srgbClr val="0093BA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" name="Sous-titre 3"/>
          <p:cNvSpPr txBox="1">
            <a:spLocks/>
          </p:cNvSpPr>
          <p:nvPr/>
        </p:nvSpPr>
        <p:spPr>
          <a:xfrm>
            <a:off x="3185434" y="878566"/>
            <a:ext cx="5031559" cy="720080"/>
          </a:xfrm>
          <a:prstGeom prst="rect">
            <a:avLst/>
          </a:prstGeom>
        </p:spPr>
        <p:txBody>
          <a:bodyPr vert="horz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endParaRPr lang="fr-FR" sz="1800" kern="0" dirty="0" smtClean="0">
              <a:solidFill>
                <a:srgbClr val="0099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800" kern="0" dirty="0" smtClean="0">
                <a:solidFill>
                  <a:srgbClr val="0099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Pâturage externe</a:t>
            </a:r>
            <a:endParaRPr lang="fr-FR" sz="1600" kern="0" dirty="0">
              <a:solidFill>
                <a:srgbClr val="002F8E"/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951" y="1818105"/>
            <a:ext cx="8814641" cy="476344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231951" y="4873499"/>
            <a:ext cx="47823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600" b="1" dirty="0" smtClean="0">
                <a:solidFill>
                  <a:srgbClr val="0099CC"/>
                </a:solidFill>
                <a:latin typeface="Arial"/>
              </a:rPr>
              <a:t>Prestations</a:t>
            </a:r>
            <a:r>
              <a:rPr lang="fr-FR" sz="1600" b="1" dirty="0" smtClean="0">
                <a:solidFill>
                  <a:srgbClr val="0070C0"/>
                </a:solidFill>
                <a:latin typeface="Arial"/>
              </a:rPr>
              <a:t> </a:t>
            </a:r>
            <a:r>
              <a:rPr lang="fr-FR" sz="1600" b="1" dirty="0" smtClean="0">
                <a:solidFill>
                  <a:srgbClr val="0099CC"/>
                </a:solidFill>
                <a:latin typeface="Arial"/>
              </a:rPr>
              <a:t>extérieures</a:t>
            </a:r>
            <a:r>
              <a:rPr lang="fr-FR" sz="1600" dirty="0" smtClean="0">
                <a:solidFill>
                  <a:srgbClr val="00B0F0"/>
                </a:solidFill>
                <a:latin typeface="Arial"/>
              </a:rPr>
              <a:t>:</a:t>
            </a:r>
          </a:p>
          <a:p>
            <a:r>
              <a:rPr lang="fr-FR" sz="1600" dirty="0" smtClean="0">
                <a:solidFill>
                  <a:srgbClr val="00B0F0"/>
                </a:solidFill>
                <a:latin typeface="Arial"/>
              </a:rPr>
              <a:t>Depuis 2013 en marché publique</a:t>
            </a:r>
          </a:p>
          <a:p>
            <a:r>
              <a:rPr lang="fr-FR" sz="1600" dirty="0" smtClean="0">
                <a:solidFill>
                  <a:srgbClr val="00B0F0"/>
                </a:solidFill>
                <a:latin typeface="Arial"/>
              </a:rPr>
              <a:t>Partenariats en cours </a:t>
            </a:r>
          </a:p>
          <a:p>
            <a:pPr marL="285750" indent="-285750">
              <a:buFontTx/>
              <a:buChar char="-"/>
            </a:pPr>
            <a:r>
              <a:rPr lang="fr-FR" sz="1600" dirty="0" smtClean="0">
                <a:solidFill>
                  <a:srgbClr val="00B0F0"/>
                </a:solidFill>
                <a:latin typeface="Arial"/>
              </a:rPr>
              <a:t>Sur les sites communaux conventionnés</a:t>
            </a:r>
          </a:p>
          <a:p>
            <a:endParaRPr lang="fr-FR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0418" y="598471"/>
            <a:ext cx="5846571" cy="640135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637" y="0"/>
            <a:ext cx="9915637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9637" y="0"/>
            <a:ext cx="1603387" cy="132294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46592" y="5815494"/>
            <a:ext cx="853514" cy="10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23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7064" y="471055"/>
            <a:ext cx="851801" cy="1043710"/>
          </a:xfrm>
          <a:prstGeom prst="rect">
            <a:avLst/>
          </a:prstGeom>
        </p:spPr>
      </p:pic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101" y="365125"/>
            <a:ext cx="1603469" cy="1325564"/>
          </a:xfrm>
        </p:spPr>
      </p:pic>
      <p:sp>
        <p:nvSpPr>
          <p:cNvPr id="8" name="Titre 2"/>
          <p:cNvSpPr txBox="1">
            <a:spLocks/>
          </p:cNvSpPr>
          <p:nvPr/>
        </p:nvSpPr>
        <p:spPr>
          <a:xfrm>
            <a:off x="3185434" y="471055"/>
            <a:ext cx="5031559" cy="648072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0" i="0" spc="0">
                <a:ln>
                  <a:noFill/>
                </a:ln>
                <a:solidFill>
                  <a:srgbClr val="0093BA"/>
                </a:solidFill>
                <a:latin typeface="+mj-lt"/>
                <a:ea typeface="+mj-ea"/>
                <a:cs typeface="Roboto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2F8E"/>
                </a:solidFill>
                <a:effectLst/>
                <a:uLnTx/>
                <a:uFillTx/>
                <a:latin typeface="Arial Black" panose="020B0A04020102020204" pitchFamily="34" charset="0"/>
              </a:rPr>
              <a:t/>
            </a:r>
            <a:br>
              <a:rPr kumimoji="0" lang="fr-FR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2F8E"/>
                </a:solidFill>
                <a:effectLst/>
                <a:uLnTx/>
                <a:uFillTx/>
                <a:latin typeface="Arial Black" panose="020B0A04020102020204" pitchFamily="34" charset="0"/>
              </a:rPr>
            </a:br>
            <a:endParaRPr kumimoji="0" lang="fr-FR" sz="3000" b="0" i="0" u="none" strike="noStrike" kern="0" cap="none" spc="0" normalizeH="0" baseline="0" noProof="0" dirty="0">
              <a:ln>
                <a:noFill/>
              </a:ln>
              <a:solidFill>
                <a:srgbClr val="0093BA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" name="Sous-titre 3"/>
          <p:cNvSpPr txBox="1">
            <a:spLocks/>
          </p:cNvSpPr>
          <p:nvPr/>
        </p:nvSpPr>
        <p:spPr>
          <a:xfrm>
            <a:off x="3185434" y="878566"/>
            <a:ext cx="5031559" cy="720080"/>
          </a:xfrm>
          <a:prstGeom prst="rect">
            <a:avLst/>
          </a:prstGeom>
        </p:spPr>
        <p:txBody>
          <a:bodyPr vert="horz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endParaRPr lang="fr-FR" sz="1800" kern="0" dirty="0" smtClean="0">
              <a:solidFill>
                <a:srgbClr val="0099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800" kern="0" dirty="0" smtClean="0">
                <a:solidFill>
                  <a:srgbClr val="0099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Perspectives 2021 - 2030</a:t>
            </a:r>
          </a:p>
          <a:p>
            <a:endParaRPr lang="fr-FR" sz="1600" kern="0" dirty="0">
              <a:solidFill>
                <a:srgbClr val="002F8E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06413" y="2049999"/>
            <a:ext cx="8836968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600" b="1" dirty="0" smtClean="0">
                <a:solidFill>
                  <a:srgbClr val="00B0F0"/>
                </a:solidFill>
                <a:latin typeface="Arial"/>
              </a:rPr>
              <a:t>Troupeau départemental</a:t>
            </a:r>
          </a:p>
          <a:p>
            <a:pPr marL="285750" indent="-285750">
              <a:buFontTx/>
              <a:buChar char="-"/>
            </a:pPr>
            <a:r>
              <a:rPr lang="fr-FR" sz="1600" dirty="0" smtClean="0">
                <a:solidFill>
                  <a:srgbClr val="00B0F0"/>
                </a:solidFill>
                <a:latin typeface="Arial"/>
              </a:rPr>
              <a:t>Acquisition raisonnée de nouveaux animaux  </a:t>
            </a:r>
          </a:p>
          <a:p>
            <a:pPr marL="285750" indent="-285750">
              <a:buFontTx/>
              <a:buChar char="-"/>
            </a:pPr>
            <a:r>
              <a:rPr lang="fr-FR" sz="1600" dirty="0" smtClean="0">
                <a:solidFill>
                  <a:srgbClr val="00B0F0"/>
                </a:solidFill>
                <a:latin typeface="Arial"/>
              </a:rPr>
              <a:t>Choix de conduite sans traitements (arrêt de l’Ivermectine ) </a:t>
            </a:r>
          </a:p>
          <a:p>
            <a:pPr marL="285750" indent="-285750">
              <a:buFontTx/>
              <a:buChar char="-"/>
            </a:pPr>
            <a:r>
              <a:rPr lang="fr-FR" sz="1600" dirty="0" smtClean="0">
                <a:solidFill>
                  <a:srgbClr val="00B0F0"/>
                </a:solidFill>
                <a:latin typeface="Arial"/>
              </a:rPr>
              <a:t>Recherches pour l’utilisation </a:t>
            </a:r>
            <a:r>
              <a:rPr lang="fr-FR" sz="1600" dirty="0">
                <a:solidFill>
                  <a:srgbClr val="00B0F0"/>
                </a:solidFill>
                <a:latin typeface="Arial"/>
              </a:rPr>
              <a:t>d’autres produits sans </a:t>
            </a:r>
            <a:r>
              <a:rPr lang="fr-FR" sz="1600" dirty="0" smtClean="0">
                <a:solidFill>
                  <a:srgbClr val="00B0F0"/>
                </a:solidFill>
                <a:latin typeface="Arial"/>
              </a:rPr>
              <a:t>nocivité </a:t>
            </a:r>
          </a:p>
          <a:p>
            <a:r>
              <a:rPr lang="fr-FR" sz="1600" dirty="0" smtClean="0">
                <a:solidFill>
                  <a:srgbClr val="00B0F0"/>
                </a:solidFill>
                <a:latin typeface="Arial"/>
              </a:rPr>
              <a:t>-    </a:t>
            </a:r>
            <a:r>
              <a:rPr lang="fr-FR" sz="1600" dirty="0">
                <a:solidFill>
                  <a:srgbClr val="00B0F0"/>
                </a:solidFill>
                <a:latin typeface="Arial"/>
              </a:rPr>
              <a:t>Protocole de suivi en cours </a:t>
            </a:r>
            <a:endParaRPr lang="fr-FR" sz="1600" dirty="0">
              <a:solidFill>
                <a:srgbClr val="FF0000"/>
              </a:solidFill>
              <a:latin typeface="Arial"/>
            </a:endParaRPr>
          </a:p>
          <a:p>
            <a:endParaRPr lang="fr-FR" sz="1600" dirty="0" smtClean="0">
              <a:solidFill>
                <a:srgbClr val="00B0F0"/>
              </a:solidFill>
              <a:latin typeface="Arial"/>
            </a:endParaRPr>
          </a:p>
          <a:p>
            <a:pPr marL="285750" indent="-285750">
              <a:buFontTx/>
              <a:buChar char="-"/>
            </a:pPr>
            <a:r>
              <a:rPr lang="fr-FR" sz="1600" dirty="0">
                <a:solidFill>
                  <a:srgbClr val="00B0F0"/>
                </a:solidFill>
                <a:latin typeface="Arial"/>
              </a:rPr>
              <a:t>E</a:t>
            </a:r>
            <a:r>
              <a:rPr lang="fr-FR" sz="1600" dirty="0" smtClean="0">
                <a:solidFill>
                  <a:srgbClr val="00B0F0"/>
                </a:solidFill>
                <a:latin typeface="Arial"/>
              </a:rPr>
              <a:t>ffectifs et pression de pâturage plus faibles (3 animaux pour Misery) </a:t>
            </a:r>
          </a:p>
          <a:p>
            <a:pPr marL="285750" indent="-285750">
              <a:buFontTx/>
              <a:buChar char="-"/>
            </a:pPr>
            <a:r>
              <a:rPr lang="fr-FR" sz="1600" dirty="0" smtClean="0">
                <a:solidFill>
                  <a:srgbClr val="00B0F0"/>
                </a:solidFill>
                <a:latin typeface="Arial"/>
              </a:rPr>
              <a:t>Recherche d’une aire de regroupement hivernal : </a:t>
            </a:r>
          </a:p>
          <a:p>
            <a:r>
              <a:rPr lang="fr-FR" sz="1600" dirty="0" smtClean="0">
                <a:solidFill>
                  <a:srgbClr val="00B0F0"/>
                </a:solidFill>
                <a:latin typeface="Arial"/>
              </a:rPr>
              <a:t>	→ affourragement unique</a:t>
            </a:r>
          </a:p>
          <a:p>
            <a:r>
              <a:rPr lang="fr-FR" sz="1600" dirty="0" smtClean="0">
                <a:solidFill>
                  <a:srgbClr val="00B0F0"/>
                </a:solidFill>
                <a:latin typeface="Arial"/>
              </a:rPr>
              <a:t> 	→ suivi sanitaire simplifié</a:t>
            </a:r>
          </a:p>
          <a:p>
            <a:endParaRPr lang="fr-FR" dirty="0" smtClean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fr-FR" sz="1600" b="1" dirty="0">
                <a:solidFill>
                  <a:srgbClr val="00B0F0"/>
                </a:solidFill>
                <a:latin typeface="Arial"/>
              </a:rPr>
              <a:t>Prestations en </a:t>
            </a:r>
            <a:r>
              <a:rPr lang="fr-FR" sz="1600" b="1" dirty="0" smtClean="0">
                <a:solidFill>
                  <a:srgbClr val="00B0F0"/>
                </a:solidFill>
                <a:latin typeface="Arial"/>
              </a:rPr>
              <a:t>marché </a:t>
            </a:r>
          </a:p>
          <a:p>
            <a:pPr>
              <a:lnSpc>
                <a:spcPct val="150000"/>
              </a:lnSpc>
            </a:pPr>
            <a:r>
              <a:rPr lang="fr-FR" sz="1600" b="1" dirty="0" smtClean="0">
                <a:solidFill>
                  <a:srgbClr val="00B0F0"/>
                </a:solidFill>
                <a:latin typeface="Arial"/>
              </a:rPr>
              <a:t>-    </a:t>
            </a:r>
            <a:r>
              <a:rPr lang="fr-FR" sz="1600" dirty="0" smtClean="0">
                <a:solidFill>
                  <a:srgbClr val="00B0F0"/>
                </a:solidFill>
                <a:latin typeface="Arial"/>
              </a:rPr>
              <a:t>Adaptation </a:t>
            </a:r>
            <a:r>
              <a:rPr lang="fr-FR" sz="1600" dirty="0">
                <a:solidFill>
                  <a:srgbClr val="00B0F0"/>
                </a:solidFill>
                <a:latin typeface="Arial"/>
              </a:rPr>
              <a:t>des articles, clauses</a:t>
            </a:r>
          </a:p>
          <a:p>
            <a:endParaRPr lang="fr-FR" sz="1600" dirty="0">
              <a:solidFill>
                <a:srgbClr val="00B0F0"/>
              </a:solidFill>
              <a:latin typeface="Arial"/>
            </a:endParaRPr>
          </a:p>
          <a:p>
            <a:r>
              <a:rPr lang="fr-FR" sz="1600" b="1" dirty="0" smtClean="0">
                <a:solidFill>
                  <a:srgbClr val="00B0F0"/>
                </a:solidFill>
                <a:latin typeface="Arial"/>
              </a:rPr>
              <a:t>Conventions d’usage et d’occupation précaire</a:t>
            </a:r>
            <a:endParaRPr lang="fr-FR" sz="1600" b="1" dirty="0">
              <a:solidFill>
                <a:srgbClr val="FF0000"/>
              </a:solidFill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fr-FR" sz="1600" dirty="0" smtClean="0">
                <a:solidFill>
                  <a:srgbClr val="00B0F0"/>
                </a:solidFill>
                <a:latin typeface="Arial"/>
              </a:rPr>
              <a:t>-    Baisse </a:t>
            </a:r>
            <a:r>
              <a:rPr lang="fr-FR" sz="1600" dirty="0">
                <a:solidFill>
                  <a:srgbClr val="00B0F0"/>
                </a:solidFill>
                <a:latin typeface="Arial"/>
              </a:rPr>
              <a:t>des </a:t>
            </a:r>
            <a:r>
              <a:rPr lang="fr-FR" sz="1600" dirty="0" smtClean="0">
                <a:solidFill>
                  <a:srgbClr val="00B0F0"/>
                </a:solidFill>
                <a:latin typeface="Arial"/>
              </a:rPr>
              <a:t>coûts, gagnant gagnant</a:t>
            </a:r>
            <a:endParaRPr lang="fr-FR" sz="1600" dirty="0">
              <a:solidFill>
                <a:srgbClr val="00B0F0"/>
              </a:solidFill>
              <a:latin typeface="Arial"/>
            </a:endParaRPr>
          </a:p>
          <a:p>
            <a:pPr>
              <a:lnSpc>
                <a:spcPct val="150000"/>
              </a:lnSpc>
            </a:pPr>
            <a:endParaRPr lang="fr-FR" sz="1600" dirty="0">
              <a:solidFill>
                <a:srgbClr val="00B0F0"/>
              </a:solidFill>
              <a:latin typeface="Arial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0418" y="598471"/>
            <a:ext cx="5846571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99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7064" y="471055"/>
            <a:ext cx="851801" cy="1043710"/>
          </a:xfrm>
          <a:prstGeom prst="rect">
            <a:avLst/>
          </a:prstGeom>
        </p:spPr>
      </p:pic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101" y="365125"/>
            <a:ext cx="1603469" cy="1325564"/>
          </a:xfrm>
        </p:spPr>
      </p:pic>
      <p:sp>
        <p:nvSpPr>
          <p:cNvPr id="8" name="Titre 2"/>
          <p:cNvSpPr txBox="1">
            <a:spLocks/>
          </p:cNvSpPr>
          <p:nvPr/>
        </p:nvSpPr>
        <p:spPr>
          <a:xfrm>
            <a:off x="3185434" y="471055"/>
            <a:ext cx="5031559" cy="648072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0" i="0" spc="0">
                <a:ln>
                  <a:noFill/>
                </a:ln>
                <a:solidFill>
                  <a:srgbClr val="0093BA"/>
                </a:solidFill>
                <a:latin typeface="+mj-lt"/>
                <a:ea typeface="+mj-ea"/>
                <a:cs typeface="Roboto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2F8E"/>
                </a:solidFill>
                <a:effectLst/>
                <a:uLnTx/>
                <a:uFillTx/>
                <a:latin typeface="Arial Black" panose="020B0A04020102020204" pitchFamily="34" charset="0"/>
              </a:rPr>
              <a:t/>
            </a:r>
            <a:br>
              <a:rPr kumimoji="0" lang="fr-FR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2F8E"/>
                </a:solidFill>
                <a:effectLst/>
                <a:uLnTx/>
                <a:uFillTx/>
                <a:latin typeface="Arial Black" panose="020B0A04020102020204" pitchFamily="34" charset="0"/>
              </a:rPr>
            </a:br>
            <a:endParaRPr kumimoji="0" lang="fr-FR" sz="3000" b="0" i="0" u="none" strike="noStrike" kern="0" cap="none" spc="0" normalizeH="0" baseline="0" noProof="0" dirty="0">
              <a:ln>
                <a:noFill/>
              </a:ln>
              <a:solidFill>
                <a:srgbClr val="0093BA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6359" y="672842"/>
            <a:ext cx="5846571" cy="64013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56101" y="2667270"/>
            <a:ext cx="3037566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32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MERCI DE VOTRE ATTENTION</a:t>
            </a:r>
            <a:endParaRPr lang="fr-FR" sz="32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6359" y="1813631"/>
            <a:ext cx="6789896" cy="429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0211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7064" y="471055"/>
            <a:ext cx="851801" cy="1043710"/>
          </a:xfrm>
          <a:prstGeom prst="rect">
            <a:avLst/>
          </a:prstGeom>
        </p:spPr>
      </p:pic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101" y="365125"/>
            <a:ext cx="1603469" cy="1325564"/>
          </a:xfrm>
        </p:spPr>
      </p:pic>
      <p:sp>
        <p:nvSpPr>
          <p:cNvPr id="8" name="Titre 2"/>
          <p:cNvSpPr txBox="1">
            <a:spLocks/>
          </p:cNvSpPr>
          <p:nvPr/>
        </p:nvSpPr>
        <p:spPr>
          <a:xfrm>
            <a:off x="3185434" y="471055"/>
            <a:ext cx="5856966" cy="648072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0" i="0" spc="0">
                <a:ln>
                  <a:noFill/>
                </a:ln>
                <a:solidFill>
                  <a:srgbClr val="0093BA"/>
                </a:solidFill>
                <a:latin typeface="+mj-lt"/>
                <a:ea typeface="+mj-ea"/>
                <a:cs typeface="Roboto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9pPr>
          </a:lstStyle>
          <a:p>
            <a:pPr lvl="0" defTabSz="914400">
              <a:defRPr/>
            </a:pPr>
            <a:r>
              <a:rPr lang="fr-FR" sz="2400" kern="0" dirty="0">
                <a:solidFill>
                  <a:srgbClr val="002F8E"/>
                </a:solidFill>
                <a:latin typeface="Arial Black" panose="020B0A04020102020204" pitchFamily="34" charset="0"/>
              </a:rPr>
              <a:t>Gestion pastorale sur les ENS 91</a:t>
            </a:r>
            <a:r>
              <a:rPr lang="fr-FR" sz="3200" kern="0" dirty="0">
                <a:solidFill>
                  <a:srgbClr val="002F8E"/>
                </a:solidFill>
                <a:latin typeface="Arial Black" panose="020B0A04020102020204" pitchFamily="34" charset="0"/>
              </a:rPr>
              <a:t/>
            </a:r>
            <a:br>
              <a:rPr lang="fr-FR" sz="3200" kern="0" dirty="0">
                <a:solidFill>
                  <a:srgbClr val="002F8E"/>
                </a:solidFill>
                <a:latin typeface="Arial Black" panose="020B0A04020102020204" pitchFamily="34" charset="0"/>
              </a:rPr>
            </a:br>
            <a:endParaRPr kumimoji="0" lang="fr-FR" sz="3000" b="0" i="0" u="none" strike="noStrike" kern="0" cap="none" spc="0" normalizeH="0" baseline="0" noProof="0" dirty="0">
              <a:ln>
                <a:noFill/>
              </a:ln>
              <a:solidFill>
                <a:srgbClr val="0093BA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34539" y="1920792"/>
            <a:ext cx="584859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fr-FR" sz="1600" dirty="0" smtClean="0">
              <a:solidFill>
                <a:srgbClr val="00B0F0"/>
              </a:solidFill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fr-FR" sz="1600" b="1" dirty="0" smtClean="0">
                <a:solidFill>
                  <a:srgbClr val="0070C0"/>
                </a:solidFill>
                <a:latin typeface="Arial"/>
              </a:rPr>
              <a:t>Peupleraies et </a:t>
            </a:r>
            <a:r>
              <a:rPr lang="fr-FR" sz="1600" b="1" dirty="0">
                <a:solidFill>
                  <a:srgbClr val="0070C0"/>
                </a:solidFill>
                <a:latin typeface="Arial"/>
              </a:rPr>
              <a:t>autres </a:t>
            </a:r>
            <a:r>
              <a:rPr lang="fr-FR" sz="1600" b="1" dirty="0" smtClean="0">
                <a:solidFill>
                  <a:srgbClr val="0070C0"/>
                </a:solidFill>
                <a:latin typeface="Arial"/>
              </a:rPr>
              <a:t>boisements de </a:t>
            </a:r>
            <a:r>
              <a:rPr lang="fr-FR" sz="1600" b="1" dirty="0">
                <a:solidFill>
                  <a:srgbClr val="0070C0"/>
                </a:solidFill>
                <a:latin typeface="Arial"/>
              </a:rPr>
              <a:t>fond de vallée </a:t>
            </a:r>
            <a:endParaRPr lang="fr-FR" sz="1600" b="1" dirty="0" smtClean="0">
              <a:solidFill>
                <a:srgbClr val="0070C0"/>
              </a:solidFill>
              <a:latin typeface="Arial"/>
            </a:endParaRPr>
          </a:p>
          <a:p>
            <a:pPr>
              <a:lnSpc>
                <a:spcPct val="150000"/>
              </a:lnSpc>
            </a:pPr>
            <a:endParaRPr lang="fr-FR" sz="1600" b="1" dirty="0" smtClean="0">
              <a:solidFill>
                <a:srgbClr val="0070C0"/>
              </a:solidFill>
              <a:latin typeface="Arial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1600" dirty="0" smtClean="0">
                <a:solidFill>
                  <a:srgbClr val="00B0F0"/>
                </a:solidFill>
                <a:latin typeface="Arial"/>
              </a:rPr>
              <a:t>Objectif de restauration et de maintien de milieux </a:t>
            </a:r>
            <a:r>
              <a:rPr lang="fr-FR" sz="1600" dirty="0" err="1" smtClean="0">
                <a:solidFill>
                  <a:srgbClr val="00B0F0"/>
                </a:solidFill>
                <a:latin typeface="Arial"/>
              </a:rPr>
              <a:t>prairiaux</a:t>
            </a:r>
            <a:endParaRPr lang="fr-FR" sz="1600" dirty="0" smtClean="0">
              <a:solidFill>
                <a:srgbClr val="00B0F0"/>
              </a:solidFill>
              <a:latin typeface="Arial"/>
            </a:endParaRPr>
          </a:p>
          <a:p>
            <a:pPr>
              <a:lnSpc>
                <a:spcPct val="150000"/>
              </a:lnSpc>
            </a:pPr>
            <a:endParaRPr lang="fr-FR" sz="1600" dirty="0" smtClean="0">
              <a:solidFill>
                <a:srgbClr val="00B0F0"/>
              </a:solidFill>
              <a:latin typeface="Arial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1600" dirty="0" smtClean="0">
                <a:solidFill>
                  <a:srgbClr val="00B0F0"/>
                </a:solidFill>
                <a:latin typeface="Arial"/>
              </a:rPr>
              <a:t>Choix de gestion pastorale : 2000 / 2001</a:t>
            </a:r>
          </a:p>
          <a:p>
            <a:pPr lvl="1">
              <a:lnSpc>
                <a:spcPct val="150000"/>
              </a:lnSpc>
            </a:pPr>
            <a:r>
              <a:rPr lang="fr-FR" sz="1600" dirty="0" smtClean="0">
                <a:solidFill>
                  <a:srgbClr val="00B0F0"/>
                </a:solidFill>
                <a:latin typeface="Arial"/>
              </a:rPr>
              <a:t>-    Plan de gestion</a:t>
            </a:r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fr-FR" sz="1600" dirty="0" smtClean="0">
                <a:solidFill>
                  <a:srgbClr val="00B0F0"/>
                </a:solidFill>
                <a:latin typeface="Arial"/>
              </a:rPr>
              <a:t>Création d’une équipe de régie</a:t>
            </a:r>
          </a:p>
          <a:p>
            <a:pPr lvl="1">
              <a:lnSpc>
                <a:spcPct val="150000"/>
              </a:lnSpc>
            </a:pPr>
            <a:endParaRPr lang="fr-FR" sz="1600" dirty="0" smtClean="0">
              <a:solidFill>
                <a:srgbClr val="00B0F0"/>
              </a:solidFill>
              <a:latin typeface="Arial"/>
            </a:endParaRPr>
          </a:p>
          <a:p>
            <a:pPr marL="2857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1600" dirty="0">
                <a:solidFill>
                  <a:srgbClr val="00B0F0"/>
                </a:solidFill>
                <a:latin typeface="Arial"/>
              </a:rPr>
              <a:t>Marchés publics</a:t>
            </a:r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fr-FR" sz="1600" dirty="0" smtClean="0">
                <a:solidFill>
                  <a:srgbClr val="00B0F0"/>
                </a:solidFill>
                <a:latin typeface="Arial"/>
              </a:rPr>
              <a:t>Exploitation du bois</a:t>
            </a:r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fr-FR" sz="1600" dirty="0" smtClean="0">
                <a:solidFill>
                  <a:srgbClr val="00B0F0"/>
                </a:solidFill>
                <a:latin typeface="Arial"/>
              </a:rPr>
              <a:t>Aménagements pastoraux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5434" y="805364"/>
            <a:ext cx="5084505" cy="792549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3132" y="1837943"/>
            <a:ext cx="3553043" cy="4617249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32389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265177" y="1755647"/>
            <a:ext cx="4517020" cy="311518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6030" y="5914557"/>
            <a:ext cx="769970" cy="943443"/>
          </a:xfrm>
          <a:prstGeom prst="rect">
            <a:avLst/>
          </a:prstGeom>
        </p:spPr>
      </p:pic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03469" cy="1325564"/>
          </a:xfrm>
        </p:spPr>
      </p:pic>
      <p:sp>
        <p:nvSpPr>
          <p:cNvPr id="8" name="Titre 2"/>
          <p:cNvSpPr txBox="1">
            <a:spLocks/>
          </p:cNvSpPr>
          <p:nvPr/>
        </p:nvSpPr>
        <p:spPr>
          <a:xfrm>
            <a:off x="3185434" y="471055"/>
            <a:ext cx="5856966" cy="648072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0" i="0" spc="0">
                <a:ln>
                  <a:noFill/>
                </a:ln>
                <a:solidFill>
                  <a:srgbClr val="0093BA"/>
                </a:solidFill>
                <a:latin typeface="+mj-lt"/>
                <a:ea typeface="+mj-ea"/>
                <a:cs typeface="Roboto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9pPr>
          </a:lstStyle>
          <a:p>
            <a:pPr lvl="0" defTabSz="914400">
              <a:defRPr/>
            </a:pPr>
            <a:r>
              <a:rPr lang="fr-FR" sz="2400" kern="0" dirty="0">
                <a:solidFill>
                  <a:srgbClr val="002F8E"/>
                </a:solidFill>
                <a:latin typeface="Arial Black" panose="020B0A04020102020204" pitchFamily="34" charset="0"/>
              </a:rPr>
              <a:t>Gestion pastorale sur les ENS 91</a:t>
            </a:r>
            <a:r>
              <a:rPr lang="fr-FR" sz="3200" kern="0" dirty="0">
                <a:solidFill>
                  <a:srgbClr val="002F8E"/>
                </a:solidFill>
                <a:latin typeface="Arial Black" panose="020B0A04020102020204" pitchFamily="34" charset="0"/>
              </a:rPr>
              <a:t/>
            </a:r>
            <a:br>
              <a:rPr lang="fr-FR" sz="3200" kern="0" dirty="0">
                <a:solidFill>
                  <a:srgbClr val="002F8E"/>
                </a:solidFill>
                <a:latin typeface="Arial Black" panose="020B0A04020102020204" pitchFamily="34" charset="0"/>
              </a:rPr>
            </a:br>
            <a:endParaRPr kumimoji="0" lang="fr-FR" sz="3000" b="0" i="0" u="none" strike="noStrike" kern="0" cap="none" spc="0" normalizeH="0" baseline="0" noProof="0" dirty="0">
              <a:ln>
                <a:noFill/>
              </a:ln>
              <a:solidFill>
                <a:srgbClr val="0093BA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5434" y="805364"/>
            <a:ext cx="5084505" cy="792549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3843" y="3468487"/>
            <a:ext cx="4712616" cy="315800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ZoneTexte 4"/>
          <p:cNvSpPr txBox="1"/>
          <p:nvPr/>
        </p:nvSpPr>
        <p:spPr>
          <a:xfrm>
            <a:off x="4903470" y="1755647"/>
            <a:ext cx="33664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B0F0"/>
                </a:solidFill>
              </a:rPr>
              <a:t>Marais tourbeux</a:t>
            </a:r>
          </a:p>
          <a:p>
            <a:endParaRPr lang="fr-FR" dirty="0">
              <a:solidFill>
                <a:srgbClr val="00B0F0"/>
              </a:solidFill>
            </a:endParaRPr>
          </a:p>
          <a:p>
            <a:r>
              <a:rPr lang="fr-FR" dirty="0" smtClean="0">
                <a:solidFill>
                  <a:srgbClr val="00B0F0"/>
                </a:solidFill>
              </a:rPr>
              <a:t>6,4 ha de boisement convertis en prairies humides</a:t>
            </a:r>
            <a:endParaRPr lang="fr-FR" dirty="0">
              <a:solidFill>
                <a:srgbClr val="00B0F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38912" y="5221225"/>
            <a:ext cx="3905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B0F0"/>
                </a:solidFill>
              </a:rPr>
              <a:t>5 ha d’aulnaie frênaie maintenue   à proximité</a:t>
            </a:r>
            <a:endParaRPr lang="fr-FR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71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7064" y="471055"/>
            <a:ext cx="851801" cy="1043710"/>
          </a:xfrm>
          <a:prstGeom prst="rect">
            <a:avLst/>
          </a:prstGeom>
        </p:spPr>
      </p:pic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101" y="365125"/>
            <a:ext cx="1603469" cy="1325564"/>
          </a:xfrm>
        </p:spPr>
      </p:pic>
      <p:sp>
        <p:nvSpPr>
          <p:cNvPr id="8" name="Titre 2"/>
          <p:cNvSpPr txBox="1">
            <a:spLocks/>
          </p:cNvSpPr>
          <p:nvPr/>
        </p:nvSpPr>
        <p:spPr>
          <a:xfrm>
            <a:off x="3185434" y="471055"/>
            <a:ext cx="5031559" cy="648072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0" i="0" spc="0">
                <a:ln>
                  <a:noFill/>
                </a:ln>
                <a:solidFill>
                  <a:srgbClr val="0093BA"/>
                </a:solidFill>
                <a:latin typeface="+mj-lt"/>
                <a:ea typeface="+mj-ea"/>
                <a:cs typeface="Roboto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2F8E"/>
                </a:solidFill>
                <a:effectLst/>
                <a:uLnTx/>
                <a:uFillTx/>
                <a:latin typeface="Arial Black" panose="020B0A04020102020204" pitchFamily="34" charset="0"/>
              </a:rPr>
              <a:t>Titre</a:t>
            </a:r>
            <a:br>
              <a:rPr kumimoji="0" lang="fr-FR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2F8E"/>
                </a:solidFill>
                <a:effectLst/>
                <a:uLnTx/>
                <a:uFillTx/>
                <a:latin typeface="Arial Black" panose="020B0A04020102020204" pitchFamily="34" charset="0"/>
              </a:rPr>
            </a:br>
            <a:endParaRPr kumimoji="0" lang="fr-FR" sz="3000" b="0" i="0" u="none" strike="noStrike" kern="0" cap="none" spc="0" normalizeH="0" baseline="0" noProof="0" dirty="0">
              <a:ln>
                <a:noFill/>
              </a:ln>
              <a:solidFill>
                <a:srgbClr val="0093BA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" name="Sous-titre 3"/>
          <p:cNvSpPr txBox="1">
            <a:spLocks/>
          </p:cNvSpPr>
          <p:nvPr/>
        </p:nvSpPr>
        <p:spPr>
          <a:xfrm>
            <a:off x="3185434" y="878566"/>
            <a:ext cx="5031559" cy="720080"/>
          </a:xfrm>
          <a:prstGeom prst="rect">
            <a:avLst/>
          </a:prstGeom>
        </p:spPr>
        <p:txBody>
          <a:bodyPr vert="horz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endParaRPr lang="fr-FR" sz="1800" kern="0" dirty="0" smtClean="0">
              <a:solidFill>
                <a:srgbClr val="0099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800" kern="0" dirty="0">
                <a:solidFill>
                  <a:srgbClr val="0099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 TITRE  Exemple du Marais de Misery </a:t>
            </a:r>
            <a:endParaRPr lang="fr-FR" sz="1800" kern="0" dirty="0" smtClean="0">
              <a:solidFill>
                <a:srgbClr val="0099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600" kern="0" dirty="0">
              <a:solidFill>
                <a:srgbClr val="002F8E"/>
              </a:solidFill>
              <a:latin typeface="Arial Black" panose="020B0A040201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439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7064" y="471055"/>
            <a:ext cx="851801" cy="1043710"/>
          </a:xfrm>
          <a:prstGeom prst="rect">
            <a:avLst/>
          </a:prstGeom>
        </p:spPr>
      </p:pic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101" y="365125"/>
            <a:ext cx="1603469" cy="1325564"/>
          </a:xfrm>
        </p:spPr>
      </p:pic>
      <p:sp>
        <p:nvSpPr>
          <p:cNvPr id="8" name="Titre 2"/>
          <p:cNvSpPr txBox="1">
            <a:spLocks/>
          </p:cNvSpPr>
          <p:nvPr/>
        </p:nvSpPr>
        <p:spPr>
          <a:xfrm>
            <a:off x="3185434" y="471055"/>
            <a:ext cx="6288766" cy="648072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0" i="0" spc="0">
                <a:ln>
                  <a:noFill/>
                </a:ln>
                <a:solidFill>
                  <a:srgbClr val="0093BA"/>
                </a:solidFill>
                <a:latin typeface="+mj-lt"/>
                <a:ea typeface="+mj-ea"/>
                <a:cs typeface="Roboto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9pPr>
          </a:lstStyle>
          <a:p>
            <a:pPr lvl="0" defTabSz="914400">
              <a:defRPr/>
            </a:pPr>
            <a:r>
              <a:rPr lang="fr-FR" sz="2400" kern="0" dirty="0">
                <a:solidFill>
                  <a:srgbClr val="002F8E"/>
                </a:solidFill>
                <a:latin typeface="Arial Black" panose="020B0A04020102020204" pitchFamily="34" charset="0"/>
              </a:rPr>
              <a:t>Gestion pastorale sur les ENS 91</a:t>
            </a:r>
            <a:br>
              <a:rPr lang="fr-FR" sz="2400" kern="0" dirty="0">
                <a:solidFill>
                  <a:srgbClr val="002F8E"/>
                </a:solidFill>
                <a:latin typeface="Arial Black" panose="020B0A04020102020204" pitchFamily="34" charset="0"/>
              </a:rPr>
            </a:b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srgbClr val="0093BA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" name="Sous-titre 3"/>
          <p:cNvSpPr txBox="1">
            <a:spLocks/>
          </p:cNvSpPr>
          <p:nvPr/>
        </p:nvSpPr>
        <p:spPr>
          <a:xfrm>
            <a:off x="3006359" y="666135"/>
            <a:ext cx="5260067" cy="720080"/>
          </a:xfrm>
          <a:prstGeom prst="rect">
            <a:avLst/>
          </a:prstGeom>
        </p:spPr>
        <p:txBody>
          <a:bodyPr vert="horz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endParaRPr lang="fr-FR" sz="1800" kern="0" dirty="0" smtClean="0">
              <a:solidFill>
                <a:srgbClr val="0099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800" kern="0" dirty="0" smtClean="0">
                <a:solidFill>
                  <a:srgbClr val="0099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recours au pâturage : réflexions et motivations</a:t>
            </a:r>
          </a:p>
          <a:p>
            <a:endParaRPr lang="fr-FR" sz="1600" kern="0" dirty="0">
              <a:solidFill>
                <a:srgbClr val="002F8E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8066" y="1957777"/>
            <a:ext cx="7047434" cy="459452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90976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376"/>
          <a:stretch/>
        </p:blipFill>
        <p:spPr>
          <a:xfrm>
            <a:off x="1" y="-582930"/>
            <a:ext cx="9906000" cy="744093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3364" y="5813149"/>
            <a:ext cx="851801" cy="1043710"/>
          </a:xfrm>
          <a:prstGeom prst="rect">
            <a:avLst/>
          </a:prstGeom>
        </p:spPr>
      </p:pic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80668"/>
            <a:ext cx="1603469" cy="1325564"/>
          </a:xfrm>
        </p:spPr>
      </p:pic>
      <p:sp>
        <p:nvSpPr>
          <p:cNvPr id="8" name="Titre 2"/>
          <p:cNvSpPr txBox="1">
            <a:spLocks/>
          </p:cNvSpPr>
          <p:nvPr/>
        </p:nvSpPr>
        <p:spPr>
          <a:xfrm>
            <a:off x="3185433" y="544587"/>
            <a:ext cx="6257421" cy="648072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0" i="0" spc="0">
                <a:ln>
                  <a:noFill/>
                </a:ln>
                <a:solidFill>
                  <a:srgbClr val="0093BA"/>
                </a:solidFill>
                <a:latin typeface="+mj-lt"/>
                <a:ea typeface="+mj-ea"/>
                <a:cs typeface="Roboto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9pPr>
          </a:lstStyle>
          <a:p>
            <a:pPr lvl="0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kern="0" dirty="0" smtClean="0">
                <a:solidFill>
                  <a:srgbClr val="002F8E"/>
                </a:solidFill>
                <a:latin typeface="Arial Black" panose="020B0A04020102020204" pitchFamily="34" charset="0"/>
                <a:ea typeface="+mn-ea"/>
                <a:cs typeface="+mn-cs"/>
              </a:rPr>
              <a:t>Gestion </a:t>
            </a:r>
            <a:r>
              <a:rPr lang="fr-FR" sz="2400" kern="0" dirty="0">
                <a:solidFill>
                  <a:srgbClr val="002F8E"/>
                </a:solidFill>
                <a:latin typeface="Arial Black" panose="020B0A04020102020204" pitchFamily="34" charset="0"/>
                <a:ea typeface="+mn-ea"/>
                <a:cs typeface="+mn-cs"/>
              </a:rPr>
              <a:t>pastorale sur les ENS 91</a:t>
            </a:r>
            <a:r>
              <a:rPr lang="fr-FR" sz="3200" kern="0" dirty="0">
                <a:solidFill>
                  <a:srgbClr val="002F8E"/>
                </a:solidFill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lang="fr-FR" sz="3200" kern="0" dirty="0">
                <a:solidFill>
                  <a:srgbClr val="002F8E"/>
                </a:solidFill>
                <a:latin typeface="Arial Black" panose="020B0A04020102020204" pitchFamily="34" charset="0"/>
                <a:ea typeface="+mn-ea"/>
                <a:cs typeface="+mn-cs"/>
              </a:rPr>
            </a:br>
            <a:endParaRPr lang="fr-FR" kern="0" dirty="0"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2F8E"/>
                </a:solidFill>
                <a:effectLst/>
                <a:uLnTx/>
                <a:uFillTx/>
                <a:latin typeface="Arial Black" panose="020B0A04020102020204" pitchFamily="34" charset="0"/>
              </a:rPr>
              <a:t/>
            </a:r>
            <a:br>
              <a:rPr kumimoji="0" lang="fr-FR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2F8E"/>
                </a:solidFill>
                <a:effectLst/>
                <a:uLnTx/>
                <a:uFillTx/>
                <a:latin typeface="Arial Black" panose="020B0A04020102020204" pitchFamily="34" charset="0"/>
              </a:rPr>
            </a:br>
            <a:endParaRPr kumimoji="0" lang="fr-FR" sz="3000" b="0" i="0" u="none" strike="noStrike" kern="0" cap="none" spc="0" normalizeH="0" baseline="0" noProof="0" dirty="0">
              <a:ln>
                <a:noFill/>
              </a:ln>
              <a:solidFill>
                <a:srgbClr val="0093BA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" name="Sous-titre 3"/>
          <p:cNvSpPr txBox="1">
            <a:spLocks/>
          </p:cNvSpPr>
          <p:nvPr/>
        </p:nvSpPr>
        <p:spPr>
          <a:xfrm>
            <a:off x="3602736" y="743126"/>
            <a:ext cx="4614256" cy="720080"/>
          </a:xfrm>
          <a:prstGeom prst="rect">
            <a:avLst/>
          </a:prstGeom>
        </p:spPr>
        <p:txBody>
          <a:bodyPr vert="horz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endParaRPr lang="fr-FR" sz="1800" kern="0" dirty="0" smtClean="0">
              <a:solidFill>
                <a:srgbClr val="0099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800" kern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Différents type de gestion</a:t>
            </a:r>
          </a:p>
          <a:p>
            <a:endParaRPr lang="fr-FR" sz="1600" kern="0" dirty="0">
              <a:solidFill>
                <a:srgbClr val="002F8E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74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7064" y="471055"/>
            <a:ext cx="851801" cy="1043710"/>
          </a:xfrm>
          <a:prstGeom prst="rect">
            <a:avLst/>
          </a:prstGeom>
        </p:spPr>
      </p:pic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101" y="365125"/>
            <a:ext cx="1603469" cy="1325564"/>
          </a:xfrm>
        </p:spPr>
      </p:pic>
      <p:sp>
        <p:nvSpPr>
          <p:cNvPr id="8" name="Titre 2"/>
          <p:cNvSpPr txBox="1">
            <a:spLocks/>
          </p:cNvSpPr>
          <p:nvPr/>
        </p:nvSpPr>
        <p:spPr>
          <a:xfrm>
            <a:off x="3185434" y="471055"/>
            <a:ext cx="5031559" cy="648072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0" i="0" spc="0">
                <a:ln>
                  <a:noFill/>
                </a:ln>
                <a:solidFill>
                  <a:srgbClr val="0093BA"/>
                </a:solidFill>
                <a:latin typeface="+mj-lt"/>
                <a:ea typeface="+mj-ea"/>
                <a:cs typeface="Roboto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2F8E"/>
                </a:solidFill>
                <a:effectLst/>
                <a:uLnTx/>
                <a:uFillTx/>
                <a:latin typeface="Arial Black" panose="020B0A04020102020204" pitchFamily="34" charset="0"/>
              </a:rPr>
              <a:t/>
            </a:r>
            <a:br>
              <a:rPr kumimoji="0" lang="fr-FR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2F8E"/>
                </a:solidFill>
                <a:effectLst/>
                <a:uLnTx/>
                <a:uFillTx/>
                <a:latin typeface="Arial Black" panose="020B0A04020102020204" pitchFamily="34" charset="0"/>
              </a:rPr>
            </a:br>
            <a:endParaRPr kumimoji="0" lang="fr-FR" sz="3000" b="0" i="0" u="none" strike="noStrike" kern="0" cap="none" spc="0" normalizeH="0" baseline="0" noProof="0" dirty="0">
              <a:ln>
                <a:noFill/>
              </a:ln>
              <a:solidFill>
                <a:srgbClr val="0093BA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" name="Sous-titre 3"/>
          <p:cNvSpPr txBox="1">
            <a:spLocks/>
          </p:cNvSpPr>
          <p:nvPr/>
        </p:nvSpPr>
        <p:spPr>
          <a:xfrm>
            <a:off x="3185434" y="878566"/>
            <a:ext cx="5031559" cy="720080"/>
          </a:xfrm>
          <a:prstGeom prst="rect">
            <a:avLst/>
          </a:prstGeom>
        </p:spPr>
        <p:txBody>
          <a:bodyPr vert="horz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endParaRPr lang="fr-FR" sz="1800" kern="0" dirty="0" smtClean="0">
              <a:solidFill>
                <a:srgbClr val="0099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800" kern="0" dirty="0" smtClean="0">
                <a:solidFill>
                  <a:srgbClr val="0099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différents types de gestion et leurs principales spécificités </a:t>
            </a:r>
          </a:p>
          <a:p>
            <a:endParaRPr lang="fr-FR" sz="1600" kern="0" dirty="0">
              <a:solidFill>
                <a:srgbClr val="002F8E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29769" y="1970784"/>
            <a:ext cx="8403336" cy="5832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b="1" dirty="0" smtClean="0">
                <a:solidFill>
                  <a:srgbClr val="00B0F0"/>
                </a:solidFill>
                <a:latin typeface="Arial"/>
              </a:rPr>
              <a:t>Traitement mécanique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fr-FR" sz="1600" dirty="0">
                <a:solidFill>
                  <a:srgbClr val="00B0F0"/>
                </a:solidFill>
                <a:latin typeface="Arial"/>
              </a:rPr>
              <a:t>Impacts pouvant être importants sur la faune (adultes et larves d’insectes)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fr-FR" sz="1600" dirty="0">
                <a:solidFill>
                  <a:srgbClr val="00B0F0"/>
                </a:solidFill>
                <a:latin typeface="Arial"/>
              </a:rPr>
              <a:t>Coupe uniforme, tendance sur le long terme à une homogénéisation de la végétation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fr-FR" sz="1600" dirty="0">
                <a:solidFill>
                  <a:srgbClr val="00B0F0"/>
                </a:solidFill>
                <a:latin typeface="Arial"/>
              </a:rPr>
              <a:t>Difficultés d’accès liées aux précipitations et fluctuation des niveaux d’eau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fr-FR" sz="1600" dirty="0">
                <a:solidFill>
                  <a:srgbClr val="00B0F0"/>
                </a:solidFill>
                <a:latin typeface="Arial"/>
              </a:rPr>
              <a:t>Période d’intervention favorisant certaines végétations (annuelles ou ombellifères)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fr-FR" sz="1600" dirty="0">
                <a:solidFill>
                  <a:srgbClr val="00B0F0"/>
                </a:solidFill>
                <a:latin typeface="Arial"/>
              </a:rPr>
              <a:t>Gestion des rémanents de broyage ou de </a:t>
            </a:r>
            <a:r>
              <a:rPr lang="fr-FR" sz="1600" dirty="0" smtClean="0">
                <a:solidFill>
                  <a:srgbClr val="00B0F0"/>
                </a:solidFill>
                <a:latin typeface="Arial"/>
              </a:rPr>
              <a:t>fauche : </a:t>
            </a:r>
            <a:r>
              <a:rPr lang="fr-FR" sz="1600" dirty="0">
                <a:solidFill>
                  <a:srgbClr val="00B0F0"/>
                </a:solidFill>
                <a:latin typeface="Arial"/>
              </a:rPr>
              <a:t>l’absence d’export induit un feutrage au profit de la </a:t>
            </a:r>
            <a:r>
              <a:rPr lang="fr-FR" sz="1600" dirty="0" smtClean="0">
                <a:solidFill>
                  <a:srgbClr val="00B0F0"/>
                </a:solidFill>
                <a:latin typeface="Arial"/>
              </a:rPr>
              <a:t>mégaphorbiaie</a:t>
            </a:r>
            <a:r>
              <a:rPr lang="fr-FR" sz="1600" dirty="0">
                <a:solidFill>
                  <a:srgbClr val="00B0F0"/>
                </a:solidFill>
                <a:latin typeface="Arial"/>
              </a:rPr>
              <a:t>. </a:t>
            </a:r>
            <a:r>
              <a:rPr lang="fr-FR" sz="1600" dirty="0" smtClean="0">
                <a:solidFill>
                  <a:srgbClr val="00B0F0"/>
                </a:solidFill>
                <a:latin typeface="Arial"/>
              </a:rPr>
              <a:t>Difficultés techniques </a:t>
            </a:r>
            <a:r>
              <a:rPr lang="fr-FR" sz="1600" dirty="0">
                <a:solidFill>
                  <a:srgbClr val="00B0F0"/>
                </a:solidFill>
                <a:latin typeface="Arial"/>
              </a:rPr>
              <a:t>d’export de la matière, surcout et valorisation extérieure à trouver pour les produits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fr-FR" sz="1600" dirty="0">
                <a:solidFill>
                  <a:srgbClr val="00B0F0"/>
                </a:solidFill>
                <a:latin typeface="Arial"/>
              </a:rPr>
              <a:t>Impact sur le sol, portance et structure du sol</a:t>
            </a:r>
            <a:r>
              <a:rPr lang="fr-FR" sz="1600" dirty="0" smtClean="0">
                <a:solidFill>
                  <a:srgbClr val="00B0F0"/>
                </a:solidFill>
                <a:latin typeface="Arial"/>
              </a:rPr>
              <a:t>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fr-FR" sz="1600" dirty="0" smtClean="0">
                <a:solidFill>
                  <a:srgbClr val="00B0F0"/>
                </a:solidFill>
                <a:latin typeface="Arial"/>
              </a:rPr>
              <a:t>Périodes ponctuelles d’intervention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fr-FR" sz="1600" dirty="0" smtClean="0">
                <a:solidFill>
                  <a:srgbClr val="00B0F0"/>
                </a:solidFill>
                <a:latin typeface="Arial"/>
              </a:rPr>
              <a:t>Possibilité de cibler certains secteurs uniquement, fauchage tournant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fr-FR" sz="1600" dirty="0" smtClean="0">
              <a:solidFill>
                <a:srgbClr val="00B0F0"/>
              </a:solidFill>
              <a:latin typeface="Arial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fr-FR" sz="1600" dirty="0">
              <a:solidFill>
                <a:srgbClr val="00B0F0"/>
              </a:solidFill>
              <a:latin typeface="Arial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fr-FR" sz="1600" dirty="0" smtClean="0">
              <a:solidFill>
                <a:srgbClr val="00B0F0"/>
              </a:solidFill>
              <a:latin typeface="Arial"/>
            </a:endParaRPr>
          </a:p>
          <a:p>
            <a:pPr marL="285750" indent="-285750">
              <a:buFontTx/>
              <a:buChar char="-"/>
            </a:pPr>
            <a:endParaRPr lang="fr-FR" sz="1600" dirty="0">
              <a:solidFill>
                <a:srgbClr val="00B0F0"/>
              </a:solidFill>
              <a:latin typeface="Arial"/>
            </a:endParaRPr>
          </a:p>
          <a:p>
            <a:endParaRPr lang="fr-FR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0418" y="598471"/>
            <a:ext cx="5846571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22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te">
  <a:themeElements>
    <a:clrScheme name="Facett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te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TM02900688[[fn=Facette]]</Template>
  <TotalTime>1814</TotalTime>
  <Words>3390</Words>
  <Application>Microsoft Office PowerPoint</Application>
  <PresentationFormat>Format A4 (210 x 297 mm)</PresentationFormat>
  <Paragraphs>1879</Paragraphs>
  <Slides>35</Slides>
  <Notes>24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43" baseType="lpstr">
      <vt:lpstr>Arial</vt:lpstr>
      <vt:lpstr>Arial Black</vt:lpstr>
      <vt:lpstr>Calibri</vt:lpstr>
      <vt:lpstr>Roboto</vt:lpstr>
      <vt:lpstr>Trebuchet MS</vt:lpstr>
      <vt:lpstr>Wingdings</vt:lpstr>
      <vt:lpstr>Wingdings 3</vt:lpstr>
      <vt:lpstr>Facette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CD91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Gabriel DA COSTA</dc:creator>
  <cp:lastModifiedBy>Gabriel DA COSTA</cp:lastModifiedBy>
  <cp:revision>116</cp:revision>
  <dcterms:created xsi:type="dcterms:W3CDTF">2021-05-17T08:46:15Z</dcterms:created>
  <dcterms:modified xsi:type="dcterms:W3CDTF">2021-06-09T07:07:57Z</dcterms:modified>
</cp:coreProperties>
</file>