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58" r:id="rId3"/>
    <p:sldId id="256" r:id="rId4"/>
    <p:sldId id="259" r:id="rId5"/>
    <p:sldId id="257" r:id="rId6"/>
    <p:sldId id="260" r:id="rId7"/>
    <p:sldId id="261" r:id="rId8"/>
    <p:sldId id="262" r:id="rId9"/>
    <p:sldId id="264" r:id="rId10"/>
    <p:sldId id="282" r:id="rId11"/>
    <p:sldId id="267" r:id="rId12"/>
    <p:sldId id="263" r:id="rId13"/>
    <p:sldId id="270" r:id="rId14"/>
    <p:sldId id="292" r:id="rId15"/>
    <p:sldId id="284" r:id="rId16"/>
    <p:sldId id="285" r:id="rId17"/>
    <p:sldId id="286" r:id="rId18"/>
    <p:sldId id="298" r:id="rId19"/>
    <p:sldId id="295" r:id="rId20"/>
    <p:sldId id="296" r:id="rId21"/>
    <p:sldId id="297" r:id="rId22"/>
    <p:sldId id="294" r:id="rId23"/>
    <p:sldId id="287" r:id="rId24"/>
    <p:sldId id="299" r:id="rId25"/>
    <p:sldId id="288" r:id="rId26"/>
    <p:sldId id="289" r:id="rId27"/>
    <p:sldId id="290" r:id="rId28"/>
    <p:sldId id="291" r:id="rId29"/>
    <p:sldId id="281" r:id="rId30"/>
    <p:sldId id="29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207D-40D7-46F1-905B-E7FDE53043C8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56319-0ACA-475B-9E05-B4D6E86C6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77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53933F-0A7C-4864-84AC-567C1F68DF1F}" type="slidenum">
              <a:rPr lang="fr-FR"/>
              <a:pPr/>
              <a:t>3</a:t>
            </a:fld>
            <a:endParaRPr lang="fr-F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Bien que </a:t>
            </a:r>
          </a:p>
          <a:p>
            <a:pPr eaLnBrk="1" hangingPunct="1"/>
            <a:r>
              <a:rPr lang="fr-FR" smtClean="0"/>
              <a:t>Dans prairies</a:t>
            </a:r>
          </a:p>
          <a:p>
            <a:pPr eaLnBrk="1" hangingPunct="1"/>
            <a:r>
              <a:rPr lang="fr-FR" smtClean="0"/>
              <a:t>Exple 2 études</a:t>
            </a:r>
          </a:p>
          <a:p>
            <a:pPr eaLnBrk="1" hangingPunct="1"/>
            <a:r>
              <a:rPr lang="fr-FR" smtClean="0"/>
              <a:t>Absence usage agricole tt comme int effet nég</a:t>
            </a:r>
          </a:p>
          <a:p>
            <a:pPr eaLnBrk="1" hangingPunct="1"/>
            <a:r>
              <a:rPr lang="fr-FR" smtClean="0"/>
              <a:t>Plus favo = ...</a:t>
            </a:r>
          </a:p>
          <a:p>
            <a:pPr eaLnBrk="1" hangingPunct="1"/>
            <a:r>
              <a:rPr lang="fr-FR" smtClean="0"/>
              <a:t>Du coup, nécessaire de gérer prairie dans double objectif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53933F-0A7C-4864-84AC-567C1F68DF1F}" type="slidenum">
              <a:rPr lang="fr-FR"/>
              <a:pPr/>
              <a:t>4</a:t>
            </a:fld>
            <a:endParaRPr lang="fr-F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Bien que </a:t>
            </a:r>
          </a:p>
          <a:p>
            <a:pPr eaLnBrk="1" hangingPunct="1"/>
            <a:r>
              <a:rPr lang="fr-FR" smtClean="0"/>
              <a:t>Dans prairies</a:t>
            </a:r>
          </a:p>
          <a:p>
            <a:pPr eaLnBrk="1" hangingPunct="1"/>
            <a:r>
              <a:rPr lang="fr-FR" smtClean="0"/>
              <a:t>Exple 2 études</a:t>
            </a:r>
          </a:p>
          <a:p>
            <a:pPr eaLnBrk="1" hangingPunct="1"/>
            <a:r>
              <a:rPr lang="fr-FR" smtClean="0"/>
              <a:t>Absence usage agricole tt comme int effet nég</a:t>
            </a:r>
          </a:p>
          <a:p>
            <a:pPr eaLnBrk="1" hangingPunct="1"/>
            <a:r>
              <a:rPr lang="fr-FR" smtClean="0"/>
              <a:t>Plus favo = ...</a:t>
            </a:r>
          </a:p>
          <a:p>
            <a:pPr eaLnBrk="1" hangingPunct="1"/>
            <a:r>
              <a:rPr lang="fr-FR" smtClean="0"/>
              <a:t>Du coup, nécessaire de gérer prairie dans double objectif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C134E0-E9F8-4E13-AD5B-37DB96C3B4FA}" type="slidenum">
              <a:rPr lang="fr-FR"/>
              <a:pPr/>
              <a:t>5</a:t>
            </a:fld>
            <a:endParaRPr lang="fr-F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Bien que </a:t>
            </a:r>
          </a:p>
          <a:p>
            <a:pPr eaLnBrk="1" hangingPunct="1"/>
            <a:r>
              <a:rPr lang="fr-FR" smtClean="0"/>
              <a:t>Dans prairies</a:t>
            </a:r>
          </a:p>
          <a:p>
            <a:pPr eaLnBrk="1" hangingPunct="1"/>
            <a:r>
              <a:rPr lang="fr-FR" smtClean="0"/>
              <a:t>Exple 2 études</a:t>
            </a:r>
          </a:p>
          <a:p>
            <a:pPr eaLnBrk="1" hangingPunct="1"/>
            <a:r>
              <a:rPr lang="fr-FR" smtClean="0"/>
              <a:t>Absence usage agricole tt comme int effet nég</a:t>
            </a:r>
          </a:p>
          <a:p>
            <a:pPr eaLnBrk="1" hangingPunct="1"/>
            <a:r>
              <a:rPr lang="fr-FR" smtClean="0"/>
              <a:t>Plus favo = ...</a:t>
            </a:r>
          </a:p>
          <a:p>
            <a:pPr eaLnBrk="1" hangingPunct="1"/>
            <a:r>
              <a:rPr lang="fr-FR" smtClean="0"/>
              <a:t>Du coup, nécessaire de gérer prairie dans double objectif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C134E0-E9F8-4E13-AD5B-37DB96C3B4FA}" type="slidenum">
              <a:rPr lang="fr-FR"/>
              <a:pPr/>
              <a:t>6</a:t>
            </a:fld>
            <a:endParaRPr lang="fr-F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Bien que </a:t>
            </a:r>
          </a:p>
          <a:p>
            <a:pPr eaLnBrk="1" hangingPunct="1"/>
            <a:r>
              <a:rPr lang="fr-FR" smtClean="0"/>
              <a:t>Dans prairies</a:t>
            </a:r>
          </a:p>
          <a:p>
            <a:pPr eaLnBrk="1" hangingPunct="1"/>
            <a:r>
              <a:rPr lang="fr-FR" smtClean="0"/>
              <a:t>Exple 2 études</a:t>
            </a:r>
          </a:p>
          <a:p>
            <a:pPr eaLnBrk="1" hangingPunct="1"/>
            <a:r>
              <a:rPr lang="fr-FR" smtClean="0"/>
              <a:t>Absence usage agricole tt comme int effet nég</a:t>
            </a:r>
          </a:p>
          <a:p>
            <a:pPr eaLnBrk="1" hangingPunct="1"/>
            <a:r>
              <a:rPr lang="fr-FR" smtClean="0"/>
              <a:t>Plus favo = ...</a:t>
            </a:r>
          </a:p>
          <a:p>
            <a:pPr eaLnBrk="1" hangingPunct="1"/>
            <a:r>
              <a:rPr lang="fr-FR" smtClean="0"/>
              <a:t>Du coup, nécessaire de gérer prairie dans double objectif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C134E0-E9F8-4E13-AD5B-37DB96C3B4FA}" type="slidenum">
              <a:rPr lang="fr-FR"/>
              <a:pPr/>
              <a:t>7</a:t>
            </a:fld>
            <a:endParaRPr lang="fr-F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Bien que </a:t>
            </a:r>
          </a:p>
          <a:p>
            <a:pPr eaLnBrk="1" hangingPunct="1"/>
            <a:r>
              <a:rPr lang="fr-FR" smtClean="0"/>
              <a:t>Dans prairies</a:t>
            </a:r>
          </a:p>
          <a:p>
            <a:pPr eaLnBrk="1" hangingPunct="1"/>
            <a:r>
              <a:rPr lang="fr-FR" smtClean="0"/>
              <a:t>Exple 2 études</a:t>
            </a:r>
          </a:p>
          <a:p>
            <a:pPr eaLnBrk="1" hangingPunct="1"/>
            <a:r>
              <a:rPr lang="fr-FR" smtClean="0"/>
              <a:t>Absence usage agricole tt comme int effet nég</a:t>
            </a:r>
          </a:p>
          <a:p>
            <a:pPr eaLnBrk="1" hangingPunct="1"/>
            <a:r>
              <a:rPr lang="fr-FR" smtClean="0"/>
              <a:t>Plus favo = ...</a:t>
            </a:r>
          </a:p>
          <a:p>
            <a:pPr eaLnBrk="1" hangingPunct="1"/>
            <a:r>
              <a:rPr lang="fr-FR" smtClean="0"/>
              <a:t>Du coup, nécessaire de gérer prairie dans double objectif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4C9D0-E529-42CA-8AB9-55E5095D16A0}" type="slidenum">
              <a:rPr lang="fr-FR" altLang="fr-FR" smtClean="0"/>
              <a:pPr eaLnBrk="1" hangingPunct="1"/>
              <a:t>8</a:t>
            </a:fld>
            <a:endParaRPr lang="fr-FR" alt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Effet d’isolement : plus d’accès à la nourriture, isolement génétique, diminution de la taille de chaque population,…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375D1-AD1D-4B3C-ADBB-F9B973FD4110}" type="slidenum">
              <a:rPr lang="fr-FR"/>
              <a:pPr/>
              <a:t>22</a:t>
            </a:fld>
            <a:endParaRPr lang="fr-FR"/>
          </a:p>
        </p:txBody>
      </p:sp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2426AC5-4453-41A1-A848-ACD145814F9D}" type="slidenum">
              <a:rPr lang="fr-FR" sz="1200">
                <a:ea typeface="ＭＳ Ｐゴシック" pitchFamily="34" charset="-128"/>
              </a:rPr>
              <a:pPr algn="r"/>
              <a:t>22</a:t>
            </a:fld>
            <a:endParaRPr lang="fr-FR" sz="1200">
              <a:ea typeface="ＭＳ Ｐゴシック" pitchFamily="34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17F08D63-04CB-43DD-AB90-AFF776E54737}" type="slidenum">
              <a:rPr lang="fr-FR" altLang="fr-FR" sz="1200"/>
              <a:pPr algn="r" eaLnBrk="1" hangingPunct="1"/>
              <a:t>29</a:t>
            </a:fld>
            <a:endParaRPr lang="fr-FR" altLang="fr-F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4064D-E83B-439A-8671-776DAD17BADD}" type="slidenum">
              <a:rPr lang="fr-FR"/>
              <a:pPr/>
              <a:t>30</a:t>
            </a:fld>
            <a:endParaRPr lang="fr-FR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Effet d’isolement : plus d’accès à la nourriture, isolement génétique, diminution de la taille de chaque population,… </a:t>
            </a:r>
          </a:p>
        </p:txBody>
      </p:sp>
    </p:spTree>
    <p:extLst>
      <p:ext uri="{BB962C8B-B14F-4D97-AF65-F5344CB8AC3E}">
        <p14:creationId xmlns:p14="http://schemas.microsoft.com/office/powerpoint/2010/main" val="1023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08/06/2021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scoloriages.com/imprimer.php?img=/coloriages/animaux/dans%20la%20ferme/poussins%201/images/poussin9.gif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indespetits.com/paques/poursuite.html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3.pn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://www.coindespetits.com/paques/poursuite.html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www.mescoloriages.com/imprimer.php?img=/coloriages/animaux/dans%20la%20ferme/poussins%201/images/poussin9.gif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indespetits.com/paques/poursuite.html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www.mescoloriages.com/imprimer.php?img=/coloriages/animaux/dans%20la%20ferme/poussins%201/images/poussin9.gif" TargetMode="Externa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oindespetits.com/paques/poursuite.html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www.mescoloriages.com/imprimer.php?img=/coloriages/animaux/dans%20la%20ferme/poussins%201/images/poussin9.gif" TargetMode="Externa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Vann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65100"/>
            <a:ext cx="5157788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5084763"/>
            <a:ext cx="370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+mn-lt"/>
                <a:cs typeface="Times New Roman" pitchFamily="18" charset="0"/>
              </a:rPr>
              <a:t>Rodolphe Sabatier</a:t>
            </a:r>
          </a:p>
          <a:p>
            <a:pPr algn="ctr">
              <a:defRPr/>
            </a:pPr>
            <a:endParaRPr lang="fr-FR" dirty="0"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fr-FR" i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rodolphe.sabatier@inrae.fr</a:t>
            </a:r>
            <a:endParaRPr lang="fr-FR" i="1" u="sng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53" name="ZoneTexte 1"/>
          <p:cNvSpPr txBox="1">
            <a:spLocks noChangeArrowheads="1"/>
          </p:cNvSpPr>
          <p:nvPr/>
        </p:nvSpPr>
        <p:spPr bwMode="auto">
          <a:xfrm>
            <a:off x="108030" y="1875533"/>
            <a:ext cx="357020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fr-FR" sz="1600" b="1" dirty="0"/>
          </a:p>
          <a:p>
            <a:pPr algn="ctr"/>
            <a:r>
              <a:rPr lang="fr-FR" dirty="0"/>
              <a:t>Pâturage et élevage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la filière à la conservation </a:t>
            </a:r>
            <a:r>
              <a:rPr lang="fr-FR" dirty="0" smtClean="0"/>
              <a:t>et </a:t>
            </a:r>
          </a:p>
          <a:p>
            <a:pPr algn="ctr"/>
            <a:r>
              <a:rPr lang="fr-FR" dirty="0" smtClean="0"/>
              <a:t>la </a:t>
            </a:r>
            <a:r>
              <a:rPr lang="fr-FR" dirty="0"/>
              <a:t>gestion des espaces de </a:t>
            </a:r>
            <a:r>
              <a:rPr lang="fr-FR" dirty="0" smtClean="0"/>
              <a:t>nature</a:t>
            </a:r>
          </a:p>
          <a:p>
            <a:pPr algn="ctr"/>
            <a:endParaRPr lang="fr-FR" altLang="fr-FR" sz="1600" dirty="0" smtClean="0"/>
          </a:p>
          <a:p>
            <a:pPr algn="ctr"/>
            <a:endParaRPr lang="fr-FR" altLang="fr-FR" sz="1600" dirty="0" smtClean="0"/>
          </a:p>
          <a:p>
            <a:pPr algn="ctr"/>
            <a:r>
              <a:rPr lang="fr-FR" altLang="fr-FR" sz="1600" dirty="0" smtClean="0"/>
              <a:t>10 juin 2021</a:t>
            </a:r>
            <a:endParaRPr lang="fr-FR" altLang="fr-FR" sz="1600" dirty="0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097338" y="490538"/>
            <a:ext cx="4608512" cy="138499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800" b="1" dirty="0" err="1" smtClean="0"/>
              <a:t>Coviabilité</a:t>
            </a:r>
            <a:r>
              <a:rPr lang="fr-FR" sz="2800" b="1" dirty="0" smtClean="0"/>
              <a:t> </a:t>
            </a:r>
            <a:r>
              <a:rPr lang="fr-FR" sz="2800" b="1" dirty="0"/>
              <a:t>entre pâturage et biodiversité en milieu prairial</a:t>
            </a:r>
            <a:endParaRPr lang="fr-FR" altLang="fr-FR" sz="3600" b="1" dirty="0">
              <a:cs typeface="Times New Roman" pitchFamily="18" charset="0"/>
            </a:endParaRPr>
          </a:p>
        </p:txBody>
      </p:sp>
      <p:sp>
        <p:nvSpPr>
          <p:cNvPr id="2056" name="Rectangle 16"/>
          <p:cNvSpPr>
            <a:spLocks noChangeArrowheads="1"/>
          </p:cNvSpPr>
          <p:nvPr/>
        </p:nvSpPr>
        <p:spPr bwMode="auto">
          <a:xfrm>
            <a:off x="3708400" y="115888"/>
            <a:ext cx="5276850" cy="657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2979"/>
            <a:ext cx="1576381" cy="4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3200" dirty="0">
                <a:solidFill>
                  <a:schemeClr val="bg1"/>
                </a:solidFill>
              </a:rPr>
              <a:t>Méthode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466481" y="1052513"/>
            <a:ext cx="63205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400" b="1" dirty="0"/>
              <a:t>Comment concilier conservation et production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1155" y="2110846"/>
            <a:ext cx="424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Rechercher des modes de gestion possibles</a:t>
            </a:r>
          </a:p>
        </p:txBody>
      </p:sp>
      <p:pic>
        <p:nvPicPr>
          <p:cNvPr id="7" name="Picture 50" descr="09jbiqvs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491880" y="3077022"/>
            <a:ext cx="1974304" cy="169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tickers muraux Herbe verte"/>
          <p:cNvPicPr>
            <a:picLocks noChangeAspect="1" noChangeArrowheads="1"/>
          </p:cNvPicPr>
          <p:nvPr/>
        </p:nvPicPr>
        <p:blipFill>
          <a:blip r:embed="rId3" cstate="print"/>
          <a:srcRect l="26079" r="1370"/>
          <a:stretch>
            <a:fillRect/>
          </a:stretch>
        </p:blipFill>
        <p:spPr bwMode="auto">
          <a:xfrm>
            <a:off x="2410545" y="2876775"/>
            <a:ext cx="1079500" cy="1217613"/>
          </a:xfrm>
          <a:prstGeom prst="rect">
            <a:avLst/>
          </a:prstGeom>
          <a:noFill/>
        </p:spPr>
      </p:pic>
      <p:pic>
        <p:nvPicPr>
          <p:cNvPr id="9" name="Picture 6" descr="Stickers muraux Herbe verte"/>
          <p:cNvPicPr>
            <a:picLocks noChangeAspect="1" noChangeArrowheads="1"/>
          </p:cNvPicPr>
          <p:nvPr/>
        </p:nvPicPr>
        <p:blipFill>
          <a:blip r:embed="rId4" cstate="print"/>
          <a:srcRect l="21918" r="1370"/>
          <a:stretch>
            <a:fillRect/>
          </a:stretch>
        </p:blipFill>
        <p:spPr bwMode="auto">
          <a:xfrm>
            <a:off x="2465743" y="5985735"/>
            <a:ext cx="1036637" cy="457200"/>
          </a:xfrm>
          <a:prstGeom prst="rect">
            <a:avLst/>
          </a:prstGeom>
          <a:noFill/>
        </p:spPr>
      </p:pic>
      <p:pic>
        <p:nvPicPr>
          <p:cNvPr id="10" name="Picture 11" descr="grand_oeuf_vierge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7256">
            <a:off x="2176983" y="5298622"/>
            <a:ext cx="427037" cy="466725"/>
          </a:xfrm>
          <a:prstGeom prst="rect">
            <a:avLst/>
          </a:prstGeom>
          <a:noFill/>
        </p:spPr>
      </p:pic>
      <p:pic>
        <p:nvPicPr>
          <p:cNvPr id="11" name="Picture 12" descr="color35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7805" t="3499" r="10550" b="4822"/>
          <a:stretch>
            <a:fillRect/>
          </a:stretch>
        </p:blipFill>
        <p:spPr bwMode="auto">
          <a:xfrm>
            <a:off x="2484463" y="4517181"/>
            <a:ext cx="574675" cy="581025"/>
          </a:xfrm>
          <a:prstGeom prst="rect">
            <a:avLst/>
          </a:prstGeom>
          <a:noFill/>
        </p:spPr>
      </p:pic>
      <p:pic>
        <p:nvPicPr>
          <p:cNvPr id="12" name="Picture 13" descr="Clique ici pour imprimer le coloriage Dans la ferme !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1" y="4476725"/>
            <a:ext cx="917575" cy="752475"/>
          </a:xfrm>
          <a:prstGeom prst="rect">
            <a:avLst/>
          </a:prstGeom>
          <a:noFill/>
        </p:spPr>
      </p:pic>
      <p:pic>
        <p:nvPicPr>
          <p:cNvPr id="13" name="Picture 14" descr="chevalier_gambett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3221037"/>
            <a:ext cx="1944216" cy="1257424"/>
          </a:xfrm>
          <a:prstGeom prst="rect">
            <a:avLst/>
          </a:prstGeom>
          <a:noFill/>
        </p:spPr>
      </p:pic>
      <p:pic>
        <p:nvPicPr>
          <p:cNvPr id="14" name="Picture 15" descr="vepj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4922217"/>
            <a:ext cx="1998868" cy="1063518"/>
          </a:xfrm>
          <a:prstGeom prst="rect">
            <a:avLst/>
          </a:prstGeom>
          <a:noFill/>
        </p:spPr>
      </p:pic>
      <p:cxnSp>
        <p:nvCxnSpPr>
          <p:cNvPr id="15" name="Connecteur droit 14"/>
          <p:cNvCxnSpPr/>
          <p:nvPr/>
        </p:nvCxnSpPr>
        <p:spPr>
          <a:xfrm>
            <a:off x="5148064" y="3241378"/>
            <a:ext cx="762000" cy="1481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5157080" y="4933105"/>
            <a:ext cx="762000" cy="14482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16"/>
          <p:cNvSpPr/>
          <p:nvPr/>
        </p:nvSpPr>
        <p:spPr>
          <a:xfrm>
            <a:off x="5910064" y="4612652"/>
            <a:ext cx="576064" cy="443756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6" descr="http://4.bp.blogspot.com/-6GARK_ZErCw/TkAjd2pVPhI/AAAAAAAAAFw/AykrmZvARds/s320/C64comb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327" y="3717032"/>
            <a:ext cx="2467461" cy="212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4" descr="http://us.cdn4.123rf.com/168nwm/zand/zand0908/zand090800006/5365286-girls-on-the-job--farm-girl--isolated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r="9787"/>
          <a:stretch/>
        </p:blipFill>
        <p:spPr bwMode="auto">
          <a:xfrm>
            <a:off x="1043608" y="4767521"/>
            <a:ext cx="1094068" cy="184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5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rgbClr val="003366"/>
          </a:solidFill>
        </p:spPr>
        <p:txBody>
          <a:bodyPr/>
          <a:lstStyle/>
          <a:p>
            <a:pPr algn="l"/>
            <a:r>
              <a:rPr lang="fr-FR" altLang="fr-FR" sz="3200" smtClean="0">
                <a:solidFill>
                  <a:schemeClr val="bg1"/>
                </a:solidFill>
              </a:rPr>
              <a:t>Modèle conceptuel</a:t>
            </a:r>
          </a:p>
        </p:txBody>
      </p:sp>
      <p:pic>
        <p:nvPicPr>
          <p:cNvPr id="11267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6400"/>
            <a:ext cx="76200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3797226" y="2147888"/>
            <a:ext cx="13938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itchFamily="18" charset="0"/>
                <a:ea typeface="ＭＳ Ｐゴシック" pitchFamily="84" charset="-128"/>
              </a:rPr>
              <a:t>Piétinement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2282751" y="5105400"/>
            <a:ext cx="10715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itchFamily="18" charset="0"/>
                <a:ea typeface="ＭＳ Ｐゴシック" pitchFamily="84" charset="-128"/>
              </a:rPr>
              <a:t>Pâturage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3651176" y="5638800"/>
            <a:ext cx="18399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itchFamily="18" charset="0"/>
                <a:ea typeface="ＭＳ Ｐゴシック" pitchFamily="84" charset="-128"/>
              </a:rPr>
              <a:t>Hauteur d’herbe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6013376" y="5029200"/>
            <a:ext cx="1084263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itchFamily="18" charset="0"/>
                <a:ea typeface="ＭＳ Ｐゴシック" pitchFamily="84" charset="-128"/>
              </a:rPr>
              <a:t>Qualité </a:t>
            </a:r>
            <a:br>
              <a:rPr lang="fr-FR" altLang="fr-FR" sz="2000">
                <a:latin typeface="Times New Roman" pitchFamily="18" charset="0"/>
                <a:ea typeface="ＭＳ Ｐゴシック" pitchFamily="84" charset="-128"/>
              </a:rPr>
            </a:br>
            <a:r>
              <a:rPr lang="fr-FR" altLang="fr-FR" sz="2000">
                <a:latin typeface="Times New Roman" pitchFamily="18" charset="0"/>
                <a:ea typeface="ＭＳ Ｐゴシック" pitchFamily="84" charset="-128"/>
              </a:rPr>
              <a:t>d’habitat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894C-178C-4615-905D-361589DA876D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  <p:pic>
        <p:nvPicPr>
          <p:cNvPr id="11273" name="Picture 4" descr="http://us.cdn4.123rf.com/168nwm/zand/zand0908/zand090800006/5365286-girls-on-the-job--farm-girl--isol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r="9787"/>
          <a:stretch>
            <a:fillRect/>
          </a:stretch>
        </p:blipFill>
        <p:spPr bwMode="auto">
          <a:xfrm>
            <a:off x="785739" y="1676400"/>
            <a:ext cx="7445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3200" dirty="0" smtClean="0">
                <a:solidFill>
                  <a:schemeClr val="bg1"/>
                </a:solidFill>
              </a:rPr>
              <a:t>De la parcelle au paysage: modèles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Organigramme : Données 4"/>
          <p:cNvSpPr/>
          <p:nvPr/>
        </p:nvSpPr>
        <p:spPr>
          <a:xfrm>
            <a:off x="251520" y="6021288"/>
            <a:ext cx="1440160" cy="576064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onnées 10"/>
          <p:cNvSpPr/>
          <p:nvPr/>
        </p:nvSpPr>
        <p:spPr>
          <a:xfrm>
            <a:off x="539552" y="5445224"/>
            <a:ext cx="1440160" cy="576064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Données 11"/>
          <p:cNvSpPr/>
          <p:nvPr/>
        </p:nvSpPr>
        <p:spPr>
          <a:xfrm>
            <a:off x="827584" y="4869160"/>
            <a:ext cx="1440160" cy="576064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Données 12"/>
          <p:cNvSpPr/>
          <p:nvPr/>
        </p:nvSpPr>
        <p:spPr>
          <a:xfrm>
            <a:off x="1115616" y="4295131"/>
            <a:ext cx="1440160" cy="576064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Données 13"/>
          <p:cNvSpPr/>
          <p:nvPr/>
        </p:nvSpPr>
        <p:spPr>
          <a:xfrm>
            <a:off x="1403648" y="6021288"/>
            <a:ext cx="1440160" cy="576064"/>
          </a:xfrm>
          <a:prstGeom prst="flowChartInputOutpu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Données 14"/>
          <p:cNvSpPr/>
          <p:nvPr/>
        </p:nvSpPr>
        <p:spPr>
          <a:xfrm>
            <a:off x="1691680" y="5445224"/>
            <a:ext cx="1440160" cy="576064"/>
          </a:xfrm>
          <a:prstGeom prst="flowChartInputOutpu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Données 15"/>
          <p:cNvSpPr/>
          <p:nvPr/>
        </p:nvSpPr>
        <p:spPr>
          <a:xfrm>
            <a:off x="1979712" y="4869160"/>
            <a:ext cx="1440160" cy="576064"/>
          </a:xfrm>
          <a:prstGeom prst="flowChartInputOutpu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Données 16"/>
          <p:cNvSpPr/>
          <p:nvPr/>
        </p:nvSpPr>
        <p:spPr>
          <a:xfrm>
            <a:off x="2267744" y="4295131"/>
            <a:ext cx="1440160" cy="576064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Données 17"/>
          <p:cNvSpPr/>
          <p:nvPr/>
        </p:nvSpPr>
        <p:spPr>
          <a:xfrm>
            <a:off x="2555776" y="6019253"/>
            <a:ext cx="1440160" cy="576064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Données 18"/>
          <p:cNvSpPr/>
          <p:nvPr/>
        </p:nvSpPr>
        <p:spPr>
          <a:xfrm>
            <a:off x="2843808" y="5443189"/>
            <a:ext cx="1440160" cy="576064"/>
          </a:xfrm>
          <a:prstGeom prst="flowChartInputOutpu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Données 19"/>
          <p:cNvSpPr/>
          <p:nvPr/>
        </p:nvSpPr>
        <p:spPr>
          <a:xfrm>
            <a:off x="3131840" y="4867125"/>
            <a:ext cx="1440160" cy="576064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/>
          <p:cNvSpPr/>
          <p:nvPr/>
        </p:nvSpPr>
        <p:spPr>
          <a:xfrm>
            <a:off x="3419872" y="4293096"/>
            <a:ext cx="1440160" cy="576064"/>
          </a:xfrm>
          <a:prstGeom prst="flowChartInputOutpu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Données 21"/>
          <p:cNvSpPr/>
          <p:nvPr/>
        </p:nvSpPr>
        <p:spPr>
          <a:xfrm>
            <a:off x="3707904" y="6019253"/>
            <a:ext cx="1440160" cy="576064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Données 22"/>
          <p:cNvSpPr/>
          <p:nvPr/>
        </p:nvSpPr>
        <p:spPr>
          <a:xfrm>
            <a:off x="3995936" y="5443189"/>
            <a:ext cx="1440160" cy="576064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Données 23"/>
          <p:cNvSpPr/>
          <p:nvPr/>
        </p:nvSpPr>
        <p:spPr>
          <a:xfrm>
            <a:off x="4283968" y="4867125"/>
            <a:ext cx="1440160" cy="576064"/>
          </a:xfrm>
          <a:prstGeom prst="flowChartInputOutpu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Données 24"/>
          <p:cNvSpPr/>
          <p:nvPr/>
        </p:nvSpPr>
        <p:spPr>
          <a:xfrm>
            <a:off x="4572000" y="4293096"/>
            <a:ext cx="1440160" cy="576064"/>
          </a:xfrm>
          <a:prstGeom prst="flowChartInputOutpu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onnées 25"/>
          <p:cNvSpPr/>
          <p:nvPr/>
        </p:nvSpPr>
        <p:spPr>
          <a:xfrm>
            <a:off x="5004048" y="2212421"/>
            <a:ext cx="3960440" cy="1584176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rganigramme : Données 40"/>
          <p:cNvSpPr/>
          <p:nvPr/>
        </p:nvSpPr>
        <p:spPr>
          <a:xfrm>
            <a:off x="1187726" y="5814507"/>
            <a:ext cx="1440160" cy="576064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Données 41"/>
          <p:cNvSpPr/>
          <p:nvPr/>
        </p:nvSpPr>
        <p:spPr>
          <a:xfrm>
            <a:off x="1475758" y="5238443"/>
            <a:ext cx="1440160" cy="576064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rganigramme : Données 42"/>
          <p:cNvSpPr/>
          <p:nvPr/>
        </p:nvSpPr>
        <p:spPr>
          <a:xfrm>
            <a:off x="1763790" y="4662379"/>
            <a:ext cx="1440160" cy="576064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rganigramme : Données 43"/>
          <p:cNvSpPr/>
          <p:nvPr/>
        </p:nvSpPr>
        <p:spPr>
          <a:xfrm>
            <a:off x="2627886" y="5236408"/>
            <a:ext cx="1440160" cy="576064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rganigramme : Données 44"/>
          <p:cNvSpPr/>
          <p:nvPr/>
        </p:nvSpPr>
        <p:spPr>
          <a:xfrm>
            <a:off x="3203950" y="4086315"/>
            <a:ext cx="1440160" cy="576064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Organigramme : Données 56"/>
          <p:cNvSpPr/>
          <p:nvPr/>
        </p:nvSpPr>
        <p:spPr>
          <a:xfrm>
            <a:off x="4067944" y="4658658"/>
            <a:ext cx="1440160" cy="576064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Organigramme : Données 57"/>
          <p:cNvSpPr/>
          <p:nvPr/>
        </p:nvSpPr>
        <p:spPr>
          <a:xfrm>
            <a:off x="4355976" y="4084629"/>
            <a:ext cx="1440160" cy="576064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/>
          <p:cNvCxnSpPr/>
          <p:nvPr/>
        </p:nvCxnSpPr>
        <p:spPr>
          <a:xfrm flipH="1">
            <a:off x="5436096" y="3796597"/>
            <a:ext cx="2743278" cy="86578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4355976" y="3796597"/>
            <a:ext cx="648072" cy="86206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4" descr="http://us.cdn4.123rf.com/168nwm/zand/zand0908/zand090800006/5365286-girls-on-the-job--farm-girl--isolat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r="9787"/>
          <a:stretch/>
        </p:blipFill>
        <p:spPr bwMode="auto">
          <a:xfrm>
            <a:off x="5580112" y="2867097"/>
            <a:ext cx="445996" cy="7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8" descr="09jbiqvs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50" y="2467751"/>
            <a:ext cx="762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6" name="Connecteur droit avec flèche 1045"/>
          <p:cNvCxnSpPr/>
          <p:nvPr/>
        </p:nvCxnSpPr>
        <p:spPr>
          <a:xfrm flipV="1">
            <a:off x="6084168" y="2827791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H="1">
            <a:off x="6084168" y="3043815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>
            <a:off x="7297904" y="2611767"/>
            <a:ext cx="6018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7297904" y="2898629"/>
            <a:ext cx="226526" cy="2892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V="1">
            <a:off x="7987129" y="2898629"/>
            <a:ext cx="257279" cy="2892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3" descr="Stickers muraux Herbe ver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r="1370"/>
          <a:stretch>
            <a:fillRect/>
          </a:stretch>
        </p:blipFill>
        <p:spPr bwMode="auto">
          <a:xfrm>
            <a:off x="7596336" y="3043815"/>
            <a:ext cx="289154" cy="32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6" descr="vep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79" y="2395743"/>
            <a:ext cx="664369" cy="43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Organigramme : Données 111"/>
          <p:cNvSpPr/>
          <p:nvPr/>
        </p:nvSpPr>
        <p:spPr>
          <a:xfrm>
            <a:off x="2202710" y="3140256"/>
            <a:ext cx="2360934" cy="944373"/>
          </a:xfrm>
          <a:prstGeom prst="flowChartInputOutp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3" name="Picture 4" descr="http://us.cdn4.123rf.com/168nwm/zand/zand0908/zand090800006/5365286-girls-on-the-job--farm-girl--isolate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r="9787"/>
          <a:stretch/>
        </p:blipFill>
        <p:spPr bwMode="auto">
          <a:xfrm>
            <a:off x="2647244" y="3284272"/>
            <a:ext cx="282061" cy="4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oup 28"/>
          <p:cNvGrpSpPr>
            <a:grpSpLocks/>
          </p:cNvGrpSpPr>
          <p:nvPr/>
        </p:nvGrpSpPr>
        <p:grpSpPr bwMode="auto">
          <a:xfrm>
            <a:off x="3722365" y="3212264"/>
            <a:ext cx="406941" cy="406941"/>
            <a:chOff x="8257" y="6555"/>
            <a:chExt cx="900" cy="900"/>
          </a:xfrm>
        </p:grpSpPr>
        <p:sp>
          <p:nvSpPr>
            <p:cNvPr id="115" name="Oval 29"/>
            <p:cNvSpPr>
              <a:spLocks noChangeArrowheads="1"/>
            </p:cNvSpPr>
            <p:nvPr/>
          </p:nvSpPr>
          <p:spPr bwMode="auto">
            <a:xfrm>
              <a:off x="8257" y="6555"/>
              <a:ext cx="900" cy="9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AutoShape 30"/>
            <p:cNvSpPr>
              <a:spLocks noChangeArrowheads="1"/>
            </p:cNvSpPr>
            <p:nvPr/>
          </p:nvSpPr>
          <p:spPr bwMode="auto">
            <a:xfrm>
              <a:off x="8257" y="6555"/>
              <a:ext cx="900" cy="900"/>
            </a:xfrm>
            <a:custGeom>
              <a:avLst/>
              <a:gdLst>
                <a:gd name="T0" fmla="*/ 1 w 21600"/>
                <a:gd name="T1" fmla="*/ 2 h 21600"/>
                <a:gd name="T2" fmla="*/ 1 w 21600"/>
                <a:gd name="T3" fmla="*/ 1 h 21600"/>
                <a:gd name="T4" fmla="*/ 1 w 21600"/>
                <a:gd name="T5" fmla="*/ 1 h 21600"/>
                <a:gd name="T6" fmla="*/ 0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24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967" y="10823"/>
                  </a:moveTo>
                  <a:cubicBezTo>
                    <a:pt x="10955" y="10907"/>
                    <a:pt x="10884" y="10968"/>
                    <a:pt x="10800" y="10969"/>
                  </a:cubicBezTo>
                  <a:cubicBezTo>
                    <a:pt x="10715" y="10969"/>
                    <a:pt x="10644" y="10907"/>
                    <a:pt x="10632" y="10823"/>
                  </a:cubicBezTo>
                  <a:lnTo>
                    <a:pt x="108" y="12327"/>
                  </a:lnTo>
                  <a:cubicBezTo>
                    <a:pt x="868" y="17647"/>
                    <a:pt x="5425" y="21600"/>
                    <a:pt x="10800" y="21600"/>
                  </a:cubicBezTo>
                  <a:cubicBezTo>
                    <a:pt x="16174" y="21599"/>
                    <a:pt x="20731" y="17647"/>
                    <a:pt x="21491" y="12327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AutoShape 31" descr="5 %"/>
            <p:cNvSpPr>
              <a:spLocks noChangeArrowheads="1"/>
            </p:cNvSpPr>
            <p:nvPr/>
          </p:nvSpPr>
          <p:spPr bwMode="auto">
            <a:xfrm rot="-6976476">
              <a:off x="8257" y="6555"/>
              <a:ext cx="900" cy="900"/>
            </a:xfrm>
            <a:custGeom>
              <a:avLst/>
              <a:gdLst>
                <a:gd name="T0" fmla="*/ 1 w 21600"/>
                <a:gd name="T1" fmla="*/ 2 h 21600"/>
                <a:gd name="T2" fmla="*/ 1 w 21600"/>
                <a:gd name="T3" fmla="*/ 1 h 21600"/>
                <a:gd name="T4" fmla="*/ 1 w 21600"/>
                <a:gd name="T5" fmla="*/ 1 h 21600"/>
                <a:gd name="T6" fmla="*/ 0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81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190" y="11120"/>
                  </a:moveTo>
                  <a:cubicBezTo>
                    <a:pt x="11094" y="11237"/>
                    <a:pt x="10951" y="11304"/>
                    <a:pt x="10800" y="11305"/>
                  </a:cubicBezTo>
                  <a:cubicBezTo>
                    <a:pt x="10648" y="11305"/>
                    <a:pt x="10505" y="11237"/>
                    <a:pt x="10409" y="11120"/>
                  </a:cubicBezTo>
                  <a:lnTo>
                    <a:pt x="2452" y="17652"/>
                  </a:lnTo>
                  <a:cubicBezTo>
                    <a:pt x="4504" y="20151"/>
                    <a:pt x="7567" y="21600"/>
                    <a:pt x="10800" y="21600"/>
                  </a:cubicBezTo>
                  <a:cubicBezTo>
                    <a:pt x="14032" y="21599"/>
                    <a:pt x="17095" y="20151"/>
                    <a:pt x="19147" y="176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18" name="Connecteur droit avec flèche 117"/>
          <p:cNvCxnSpPr/>
          <p:nvPr/>
        </p:nvCxnSpPr>
        <p:spPr>
          <a:xfrm flipV="1">
            <a:off x="2977178" y="3395045"/>
            <a:ext cx="648072" cy="1272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14" y="3714302"/>
            <a:ext cx="545976" cy="29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3" name="Connecteur droit avec flèche 122"/>
          <p:cNvCxnSpPr/>
          <p:nvPr/>
        </p:nvCxnSpPr>
        <p:spPr>
          <a:xfrm>
            <a:off x="2977178" y="3663041"/>
            <a:ext cx="405999" cy="1972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>
            <a:off x="4644110" y="2212421"/>
            <a:ext cx="1152026" cy="1873894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5803110" y="3796597"/>
            <a:ext cx="504056" cy="28803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479777" y="1042380"/>
            <a:ext cx="24238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Trois modèles 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400" dirty="0" smtClean="0"/>
              <a:t>Parcelle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400" dirty="0" smtClean="0"/>
              <a:t>Exploitation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400" dirty="0" smtClean="0"/>
              <a:t>Paysage</a:t>
            </a:r>
            <a:endParaRPr lang="fr-FR" sz="2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720133" y="2174636"/>
            <a:ext cx="835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Parcelle</a:t>
            </a:r>
            <a:endParaRPr lang="fr-FR" sz="1600" i="1" dirty="0"/>
          </a:p>
        </p:txBody>
      </p:sp>
      <p:sp>
        <p:nvSpPr>
          <p:cNvPr id="96" name="ZoneTexte 95"/>
          <p:cNvSpPr txBox="1"/>
          <p:nvPr/>
        </p:nvSpPr>
        <p:spPr>
          <a:xfrm>
            <a:off x="2229597" y="3771336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Exploitation</a:t>
            </a:r>
            <a:endParaRPr lang="fr-FR" sz="1600" i="1" dirty="0"/>
          </a:p>
        </p:txBody>
      </p:sp>
      <p:sp>
        <p:nvSpPr>
          <p:cNvPr id="97" name="ZoneTexte 96"/>
          <p:cNvSpPr txBox="1"/>
          <p:nvPr/>
        </p:nvSpPr>
        <p:spPr>
          <a:xfrm>
            <a:off x="1349268" y="4293096"/>
            <a:ext cx="873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Paysage</a:t>
            </a:r>
            <a:endParaRPr lang="fr-FR" sz="1600" i="1" dirty="0"/>
          </a:p>
        </p:txBody>
      </p:sp>
      <p:pic>
        <p:nvPicPr>
          <p:cNvPr id="99" name="Picture 6" descr="vep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14924"/>
            <a:ext cx="664369" cy="43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Connecteur droit avec flèche 99"/>
          <p:cNvCxnSpPr/>
          <p:nvPr/>
        </p:nvCxnSpPr>
        <p:spPr>
          <a:xfrm flipV="1">
            <a:off x="4716016" y="5234722"/>
            <a:ext cx="113341" cy="272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>
            <a:off x="3923928" y="5728370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H="1">
            <a:off x="4447483" y="5947518"/>
            <a:ext cx="124517" cy="311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H="1">
            <a:off x="3851920" y="5944278"/>
            <a:ext cx="494307" cy="2210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H="1" flipV="1">
            <a:off x="4180148" y="5260000"/>
            <a:ext cx="175829" cy="2664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602894C-178C-4615-905D-361589DA876D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86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560299" y="3654803"/>
            <a:ext cx="116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Production</a:t>
            </a:r>
            <a:endParaRPr lang="fr-FR" altLang="fr-FR" sz="1600" dirty="0"/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altLang="fr-FR" sz="3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37593" y="925413"/>
            <a:ext cx="23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Niveau parcelle</a:t>
            </a:r>
            <a:endParaRPr lang="fr-FR" altLang="fr-FR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1896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1. </a:t>
            </a:r>
            <a:r>
              <a:rPr lang="fr-FR" altLang="fr-FR" sz="2400" dirty="0" smtClean="0"/>
              <a:t>Relations </a:t>
            </a:r>
            <a:br>
              <a:rPr lang="fr-FR" altLang="fr-FR" sz="2400" dirty="0" smtClean="0"/>
            </a:br>
            <a:r>
              <a:rPr lang="fr-FR" altLang="fr-FR" sz="2400" dirty="0" smtClean="0"/>
              <a:t>d’arbitrage</a:t>
            </a:r>
            <a:endParaRPr lang="fr-FR" altLang="fr-FR" sz="2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38400" y="838200"/>
            <a:ext cx="65532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715000" y="8382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438400" y="1447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" y="1447800"/>
            <a:ext cx="2286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" y="4114800"/>
            <a:ext cx="8839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010752" y="2564398"/>
            <a:ext cx="1242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Biodiversité</a:t>
            </a:r>
            <a:endParaRPr lang="fr-FR" altLang="fr-FR" sz="1600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</a:rPr>
              <a:t>Résultats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686800" y="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2819400" y="1676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2819400" y="3657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2895600" y="2362200"/>
            <a:ext cx="2590800" cy="1219200"/>
          </a:xfrm>
          <a:custGeom>
            <a:avLst/>
            <a:gdLst>
              <a:gd name="T0" fmla="*/ 0 w 1632"/>
              <a:gd name="T1" fmla="*/ 2147483647 h 768"/>
              <a:gd name="T2" fmla="*/ 2147483647 w 1632"/>
              <a:gd name="T3" fmla="*/ 2147483647 h 768"/>
              <a:gd name="T4" fmla="*/ 2147483647 w 1632"/>
              <a:gd name="T5" fmla="*/ 0 h 768"/>
              <a:gd name="T6" fmla="*/ 2147483647 w 1632"/>
              <a:gd name="T7" fmla="*/ 0 h 768"/>
              <a:gd name="T8" fmla="*/ 2147483647 w 1632"/>
              <a:gd name="T9" fmla="*/ 2147483647 h 768"/>
              <a:gd name="T10" fmla="*/ 2147483647 w 1632"/>
              <a:gd name="T11" fmla="*/ 2147483647 h 768"/>
              <a:gd name="T12" fmla="*/ 2147483647 w 1632"/>
              <a:gd name="T13" fmla="*/ 2147483647 h 768"/>
              <a:gd name="T14" fmla="*/ 2147483647 w 1632"/>
              <a:gd name="T15" fmla="*/ 2147483647 h 768"/>
              <a:gd name="T16" fmla="*/ 2147483647 w 1632"/>
              <a:gd name="T17" fmla="*/ 2147483647 h 768"/>
              <a:gd name="T18" fmla="*/ 2147483647 w 1632"/>
              <a:gd name="T19" fmla="*/ 2147483647 h 768"/>
              <a:gd name="T20" fmla="*/ 0 w 1632"/>
              <a:gd name="T21" fmla="*/ 2147483647 h 768"/>
              <a:gd name="T22" fmla="*/ 0 w 1632"/>
              <a:gd name="T23" fmla="*/ 2147483647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32"/>
              <a:gd name="T37" fmla="*/ 0 h 768"/>
              <a:gd name="T38" fmla="*/ 1632 w 163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32" h="768">
                <a:moveTo>
                  <a:pt x="0" y="720"/>
                </a:moveTo>
                <a:lnTo>
                  <a:pt x="384" y="720"/>
                </a:lnTo>
                <a:lnTo>
                  <a:pt x="384" y="0"/>
                </a:lnTo>
                <a:lnTo>
                  <a:pt x="720" y="0"/>
                </a:lnTo>
                <a:lnTo>
                  <a:pt x="912" y="96"/>
                </a:lnTo>
                <a:lnTo>
                  <a:pt x="1008" y="240"/>
                </a:lnTo>
                <a:lnTo>
                  <a:pt x="1248" y="480"/>
                </a:lnTo>
                <a:lnTo>
                  <a:pt x="1536" y="672"/>
                </a:lnTo>
                <a:lnTo>
                  <a:pt x="1632" y="672"/>
                </a:lnTo>
                <a:lnTo>
                  <a:pt x="1632" y="768"/>
                </a:lnTo>
                <a:lnTo>
                  <a:pt x="0" y="768"/>
                </a:lnTo>
                <a:lnTo>
                  <a:pt x="0" y="7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2895600" y="2362200"/>
            <a:ext cx="2590800" cy="1143000"/>
            <a:chOff x="1824" y="1584"/>
            <a:chExt cx="1632" cy="720"/>
          </a:xfrm>
        </p:grpSpPr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1824" y="2304"/>
              <a:ext cx="38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0" cy="7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33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H="1" flipV="1">
              <a:off x="2544" y="1584"/>
              <a:ext cx="192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2736" y="1680"/>
              <a:ext cx="96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832" y="1824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072" y="2064"/>
              <a:ext cx="288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360" y="2256"/>
              <a:ext cx="9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2895600" y="1905000"/>
            <a:ext cx="2590800" cy="1676400"/>
            <a:chOff x="1824" y="1200"/>
            <a:chExt cx="1632" cy="1056"/>
          </a:xfrm>
        </p:grpSpPr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2208" y="1200"/>
              <a:ext cx="1248" cy="1008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824" y="1488"/>
              <a:ext cx="1632" cy="768"/>
            </a:xfrm>
            <a:custGeom>
              <a:avLst/>
              <a:gdLst>
                <a:gd name="T0" fmla="*/ 0 w 1632"/>
                <a:gd name="T1" fmla="*/ 720 h 768"/>
                <a:gd name="T2" fmla="*/ 384 w 1632"/>
                <a:gd name="T3" fmla="*/ 720 h 768"/>
                <a:gd name="T4" fmla="*/ 384 w 1632"/>
                <a:gd name="T5" fmla="*/ 0 h 768"/>
                <a:gd name="T6" fmla="*/ 720 w 1632"/>
                <a:gd name="T7" fmla="*/ 0 h 768"/>
                <a:gd name="T8" fmla="*/ 912 w 1632"/>
                <a:gd name="T9" fmla="*/ 96 h 768"/>
                <a:gd name="T10" fmla="*/ 1008 w 1632"/>
                <a:gd name="T11" fmla="*/ 240 h 768"/>
                <a:gd name="T12" fmla="*/ 1248 w 1632"/>
                <a:gd name="T13" fmla="*/ 480 h 768"/>
                <a:gd name="T14" fmla="*/ 1536 w 1632"/>
                <a:gd name="T15" fmla="*/ 672 h 768"/>
                <a:gd name="T16" fmla="*/ 1632 w 1632"/>
                <a:gd name="T17" fmla="*/ 672 h 768"/>
                <a:gd name="T18" fmla="*/ 1632 w 1632"/>
                <a:gd name="T19" fmla="*/ 768 h 768"/>
                <a:gd name="T20" fmla="*/ 0 w 1632"/>
                <a:gd name="T21" fmla="*/ 768 h 768"/>
                <a:gd name="T22" fmla="*/ 0 w 1632"/>
                <a:gd name="T23" fmla="*/ 72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2"/>
                <a:gd name="T37" fmla="*/ 0 h 768"/>
                <a:gd name="T38" fmla="*/ 1632 w 1632"/>
                <a:gd name="T39" fmla="*/ 768 h 7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2" h="768">
                  <a:moveTo>
                    <a:pt x="0" y="720"/>
                  </a:moveTo>
                  <a:lnTo>
                    <a:pt x="384" y="720"/>
                  </a:lnTo>
                  <a:lnTo>
                    <a:pt x="384" y="0"/>
                  </a:lnTo>
                  <a:lnTo>
                    <a:pt x="720" y="0"/>
                  </a:lnTo>
                  <a:lnTo>
                    <a:pt x="912" y="96"/>
                  </a:lnTo>
                  <a:lnTo>
                    <a:pt x="1008" y="240"/>
                  </a:lnTo>
                  <a:lnTo>
                    <a:pt x="1248" y="480"/>
                  </a:lnTo>
                  <a:lnTo>
                    <a:pt x="1536" y="672"/>
                  </a:lnTo>
                  <a:lnTo>
                    <a:pt x="1632" y="672"/>
                  </a:lnTo>
                  <a:lnTo>
                    <a:pt x="1632" y="768"/>
                  </a:lnTo>
                  <a:lnTo>
                    <a:pt x="0" y="768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7" name="Group 53"/>
            <p:cNvGrpSpPr>
              <a:grpSpLocks/>
            </p:cNvGrpSpPr>
            <p:nvPr/>
          </p:nvGrpSpPr>
          <p:grpSpPr bwMode="auto">
            <a:xfrm>
              <a:off x="1824" y="1488"/>
              <a:ext cx="1632" cy="720"/>
              <a:chOff x="1824" y="1584"/>
              <a:chExt cx="1632" cy="720"/>
            </a:xfrm>
          </p:grpSpPr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 flipH="1" flipV="1">
                <a:off x="2544" y="1584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59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240" cy="24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>
                <a:off x="3072" y="2064"/>
                <a:ext cx="288" cy="192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61"/>
              <p:cNvSpPr>
                <a:spLocks noChangeShapeType="1"/>
              </p:cNvSpPr>
              <p:nvPr/>
            </p:nvSpPr>
            <p:spPr bwMode="auto">
              <a:xfrm>
                <a:off x="3360" y="22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349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560299" y="3654803"/>
            <a:ext cx="116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Production</a:t>
            </a:r>
            <a:endParaRPr lang="fr-FR" altLang="fr-FR" sz="1600" dirty="0"/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altLang="fr-FR" sz="3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37593" y="925413"/>
            <a:ext cx="23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Niveau parcelle</a:t>
            </a:r>
            <a:endParaRPr lang="fr-FR" altLang="fr-FR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1896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1. </a:t>
            </a:r>
            <a:r>
              <a:rPr lang="fr-FR" altLang="fr-FR" sz="2400" dirty="0" smtClean="0"/>
              <a:t>Relations </a:t>
            </a:r>
            <a:br>
              <a:rPr lang="fr-FR" altLang="fr-FR" sz="2400" dirty="0" smtClean="0"/>
            </a:br>
            <a:r>
              <a:rPr lang="fr-FR" altLang="fr-FR" sz="2400" dirty="0" smtClean="0"/>
              <a:t>d’arbitrage</a:t>
            </a:r>
            <a:endParaRPr lang="fr-FR" altLang="fr-FR" sz="2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38400" y="838200"/>
            <a:ext cx="65532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715000" y="8382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438400" y="1447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" y="1447800"/>
            <a:ext cx="2286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" y="4114800"/>
            <a:ext cx="8839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010752" y="2564398"/>
            <a:ext cx="1242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Biodiversité</a:t>
            </a:r>
            <a:endParaRPr lang="fr-FR" altLang="fr-FR" sz="1600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</a:rPr>
              <a:t>Résultats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686800" y="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2819400" y="1676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2819400" y="3657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2895600" y="2362200"/>
            <a:ext cx="2590800" cy="1219200"/>
          </a:xfrm>
          <a:custGeom>
            <a:avLst/>
            <a:gdLst>
              <a:gd name="T0" fmla="*/ 0 w 1632"/>
              <a:gd name="T1" fmla="*/ 2147483647 h 768"/>
              <a:gd name="T2" fmla="*/ 2147483647 w 1632"/>
              <a:gd name="T3" fmla="*/ 2147483647 h 768"/>
              <a:gd name="T4" fmla="*/ 2147483647 w 1632"/>
              <a:gd name="T5" fmla="*/ 0 h 768"/>
              <a:gd name="T6" fmla="*/ 2147483647 w 1632"/>
              <a:gd name="T7" fmla="*/ 0 h 768"/>
              <a:gd name="T8" fmla="*/ 2147483647 w 1632"/>
              <a:gd name="T9" fmla="*/ 2147483647 h 768"/>
              <a:gd name="T10" fmla="*/ 2147483647 w 1632"/>
              <a:gd name="T11" fmla="*/ 2147483647 h 768"/>
              <a:gd name="T12" fmla="*/ 2147483647 w 1632"/>
              <a:gd name="T13" fmla="*/ 2147483647 h 768"/>
              <a:gd name="T14" fmla="*/ 2147483647 w 1632"/>
              <a:gd name="T15" fmla="*/ 2147483647 h 768"/>
              <a:gd name="T16" fmla="*/ 2147483647 w 1632"/>
              <a:gd name="T17" fmla="*/ 2147483647 h 768"/>
              <a:gd name="T18" fmla="*/ 2147483647 w 1632"/>
              <a:gd name="T19" fmla="*/ 2147483647 h 768"/>
              <a:gd name="T20" fmla="*/ 0 w 1632"/>
              <a:gd name="T21" fmla="*/ 2147483647 h 768"/>
              <a:gd name="T22" fmla="*/ 0 w 1632"/>
              <a:gd name="T23" fmla="*/ 2147483647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32"/>
              <a:gd name="T37" fmla="*/ 0 h 768"/>
              <a:gd name="T38" fmla="*/ 1632 w 163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32" h="768">
                <a:moveTo>
                  <a:pt x="0" y="720"/>
                </a:moveTo>
                <a:lnTo>
                  <a:pt x="384" y="720"/>
                </a:lnTo>
                <a:lnTo>
                  <a:pt x="384" y="0"/>
                </a:lnTo>
                <a:lnTo>
                  <a:pt x="720" y="0"/>
                </a:lnTo>
                <a:lnTo>
                  <a:pt x="912" y="96"/>
                </a:lnTo>
                <a:lnTo>
                  <a:pt x="1008" y="240"/>
                </a:lnTo>
                <a:lnTo>
                  <a:pt x="1248" y="480"/>
                </a:lnTo>
                <a:lnTo>
                  <a:pt x="1536" y="672"/>
                </a:lnTo>
                <a:lnTo>
                  <a:pt x="1632" y="672"/>
                </a:lnTo>
                <a:lnTo>
                  <a:pt x="1632" y="768"/>
                </a:lnTo>
                <a:lnTo>
                  <a:pt x="0" y="768"/>
                </a:lnTo>
                <a:lnTo>
                  <a:pt x="0" y="7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2895600" y="2362200"/>
            <a:ext cx="2590800" cy="1143000"/>
            <a:chOff x="1824" y="1584"/>
            <a:chExt cx="1632" cy="720"/>
          </a:xfrm>
        </p:grpSpPr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1824" y="2304"/>
              <a:ext cx="38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0" cy="7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33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H="1" flipV="1">
              <a:off x="2544" y="1584"/>
              <a:ext cx="192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2736" y="1680"/>
              <a:ext cx="96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832" y="1824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072" y="2064"/>
              <a:ext cx="288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360" y="2256"/>
              <a:ext cx="9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2895600" y="1905000"/>
            <a:ext cx="2590800" cy="1676400"/>
            <a:chOff x="1824" y="1200"/>
            <a:chExt cx="1632" cy="1056"/>
          </a:xfrm>
        </p:grpSpPr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2208" y="1200"/>
              <a:ext cx="1248" cy="1008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824" y="1488"/>
              <a:ext cx="1632" cy="768"/>
            </a:xfrm>
            <a:custGeom>
              <a:avLst/>
              <a:gdLst>
                <a:gd name="T0" fmla="*/ 0 w 1632"/>
                <a:gd name="T1" fmla="*/ 720 h 768"/>
                <a:gd name="T2" fmla="*/ 384 w 1632"/>
                <a:gd name="T3" fmla="*/ 720 h 768"/>
                <a:gd name="T4" fmla="*/ 384 w 1632"/>
                <a:gd name="T5" fmla="*/ 0 h 768"/>
                <a:gd name="T6" fmla="*/ 720 w 1632"/>
                <a:gd name="T7" fmla="*/ 0 h 768"/>
                <a:gd name="T8" fmla="*/ 912 w 1632"/>
                <a:gd name="T9" fmla="*/ 96 h 768"/>
                <a:gd name="T10" fmla="*/ 1008 w 1632"/>
                <a:gd name="T11" fmla="*/ 240 h 768"/>
                <a:gd name="T12" fmla="*/ 1248 w 1632"/>
                <a:gd name="T13" fmla="*/ 480 h 768"/>
                <a:gd name="T14" fmla="*/ 1536 w 1632"/>
                <a:gd name="T15" fmla="*/ 672 h 768"/>
                <a:gd name="T16" fmla="*/ 1632 w 1632"/>
                <a:gd name="T17" fmla="*/ 672 h 768"/>
                <a:gd name="T18" fmla="*/ 1632 w 1632"/>
                <a:gd name="T19" fmla="*/ 768 h 768"/>
                <a:gd name="T20" fmla="*/ 0 w 1632"/>
                <a:gd name="T21" fmla="*/ 768 h 768"/>
                <a:gd name="T22" fmla="*/ 0 w 1632"/>
                <a:gd name="T23" fmla="*/ 72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2"/>
                <a:gd name="T37" fmla="*/ 0 h 768"/>
                <a:gd name="T38" fmla="*/ 1632 w 1632"/>
                <a:gd name="T39" fmla="*/ 768 h 7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2" h="768">
                  <a:moveTo>
                    <a:pt x="0" y="720"/>
                  </a:moveTo>
                  <a:lnTo>
                    <a:pt x="384" y="720"/>
                  </a:lnTo>
                  <a:lnTo>
                    <a:pt x="384" y="0"/>
                  </a:lnTo>
                  <a:lnTo>
                    <a:pt x="720" y="0"/>
                  </a:lnTo>
                  <a:lnTo>
                    <a:pt x="912" y="96"/>
                  </a:lnTo>
                  <a:lnTo>
                    <a:pt x="1008" y="240"/>
                  </a:lnTo>
                  <a:lnTo>
                    <a:pt x="1248" y="480"/>
                  </a:lnTo>
                  <a:lnTo>
                    <a:pt x="1536" y="672"/>
                  </a:lnTo>
                  <a:lnTo>
                    <a:pt x="1632" y="672"/>
                  </a:lnTo>
                  <a:lnTo>
                    <a:pt x="1632" y="768"/>
                  </a:lnTo>
                  <a:lnTo>
                    <a:pt x="0" y="768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7" name="Group 53"/>
            <p:cNvGrpSpPr>
              <a:grpSpLocks/>
            </p:cNvGrpSpPr>
            <p:nvPr/>
          </p:nvGrpSpPr>
          <p:grpSpPr bwMode="auto">
            <a:xfrm>
              <a:off x="1824" y="1488"/>
              <a:ext cx="1632" cy="720"/>
              <a:chOff x="1824" y="1584"/>
              <a:chExt cx="1632" cy="720"/>
            </a:xfrm>
          </p:grpSpPr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 flipH="1" flipV="1">
                <a:off x="2544" y="1584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59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240" cy="24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>
                <a:off x="3072" y="2064"/>
                <a:ext cx="288" cy="192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61"/>
              <p:cNvSpPr>
                <a:spLocks noChangeShapeType="1"/>
              </p:cNvSpPr>
              <p:nvPr/>
            </p:nvSpPr>
            <p:spPr bwMode="auto">
              <a:xfrm>
                <a:off x="3360" y="22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5867399" y="1495717"/>
            <a:ext cx="3048001" cy="3348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4" y="3117958"/>
            <a:ext cx="2952328" cy="17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4727"/>
            <a:ext cx="2952328" cy="174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3965041" y="2278133"/>
            <a:ext cx="173360" cy="1733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5378760" y="3342320"/>
            <a:ext cx="173360" cy="17336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>
            <a:stCxn id="66" idx="6"/>
          </p:cNvCxnSpPr>
          <p:nvPr/>
        </p:nvCxnSpPr>
        <p:spPr>
          <a:xfrm>
            <a:off x="5552120" y="3429000"/>
            <a:ext cx="5320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4153576" y="2362200"/>
            <a:ext cx="19305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560299" y="3654803"/>
            <a:ext cx="116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Production</a:t>
            </a:r>
            <a:endParaRPr lang="fr-FR" altLang="fr-FR" sz="1600" dirty="0"/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altLang="fr-FR" sz="3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37593" y="925413"/>
            <a:ext cx="23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Niveau parcelle</a:t>
            </a:r>
            <a:endParaRPr lang="fr-FR" altLang="fr-FR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91593" y="912609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Niveau paysage</a:t>
            </a:r>
            <a:endParaRPr lang="fr-FR" altLang="fr-FR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1896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1. </a:t>
            </a:r>
            <a:r>
              <a:rPr lang="fr-FR" altLang="fr-FR" sz="2400" dirty="0" smtClean="0"/>
              <a:t>Relations </a:t>
            </a:r>
            <a:br>
              <a:rPr lang="fr-FR" altLang="fr-FR" sz="2400" dirty="0" smtClean="0"/>
            </a:br>
            <a:r>
              <a:rPr lang="fr-FR" altLang="fr-FR" sz="2400" dirty="0" smtClean="0"/>
              <a:t>d’arbitrage</a:t>
            </a:r>
            <a:endParaRPr lang="fr-FR" altLang="fr-FR" sz="2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38400" y="838200"/>
            <a:ext cx="65532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715000" y="8382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438400" y="1447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" y="1447800"/>
            <a:ext cx="2286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" y="4114800"/>
            <a:ext cx="8839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010752" y="2564398"/>
            <a:ext cx="1242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Biodiversité</a:t>
            </a:r>
            <a:endParaRPr lang="fr-FR" altLang="fr-FR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 rot="16200000">
            <a:off x="4730750" y="2563813"/>
            <a:ext cx="230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Ecological performance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</a:rPr>
              <a:t>Résultats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686800" y="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2819400" y="1676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2819400" y="3657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6172200" y="2209800"/>
            <a:ext cx="2519363" cy="1828800"/>
          </a:xfrm>
          <a:custGeom>
            <a:avLst/>
            <a:gdLst>
              <a:gd name="T0" fmla="*/ 0 w 21011"/>
              <a:gd name="T1" fmla="*/ 0 h 21600"/>
              <a:gd name="T2" fmla="*/ 2147483647 w 21011"/>
              <a:gd name="T3" fmla="*/ 2147483647 h 21600"/>
              <a:gd name="T4" fmla="*/ 0 w 21011"/>
              <a:gd name="T5" fmla="*/ 2147483647 h 21600"/>
              <a:gd name="T6" fmla="*/ 0 60000 65536"/>
              <a:gd name="T7" fmla="*/ 0 60000 65536"/>
              <a:gd name="T8" fmla="*/ 0 60000 65536"/>
              <a:gd name="T9" fmla="*/ 0 w 21011"/>
              <a:gd name="T10" fmla="*/ 0 h 21600"/>
              <a:gd name="T11" fmla="*/ 21011 w 210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11" h="21600" fill="none" extrusionOk="0">
                <a:moveTo>
                  <a:pt x="-1" y="0"/>
                </a:moveTo>
                <a:cubicBezTo>
                  <a:pt x="9999" y="0"/>
                  <a:pt x="18691" y="6862"/>
                  <a:pt x="21010" y="16589"/>
                </a:cubicBezTo>
              </a:path>
              <a:path w="21011" h="21600" stroke="0" extrusionOk="0">
                <a:moveTo>
                  <a:pt x="-1" y="0"/>
                </a:moveTo>
                <a:cubicBezTo>
                  <a:pt x="9999" y="0"/>
                  <a:pt x="18691" y="6862"/>
                  <a:pt x="21010" y="165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6096000" y="1676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6096000" y="3657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2895600" y="2362200"/>
            <a:ext cx="2590800" cy="1219200"/>
          </a:xfrm>
          <a:custGeom>
            <a:avLst/>
            <a:gdLst>
              <a:gd name="T0" fmla="*/ 0 w 1632"/>
              <a:gd name="T1" fmla="*/ 2147483647 h 768"/>
              <a:gd name="T2" fmla="*/ 2147483647 w 1632"/>
              <a:gd name="T3" fmla="*/ 2147483647 h 768"/>
              <a:gd name="T4" fmla="*/ 2147483647 w 1632"/>
              <a:gd name="T5" fmla="*/ 0 h 768"/>
              <a:gd name="T6" fmla="*/ 2147483647 w 1632"/>
              <a:gd name="T7" fmla="*/ 0 h 768"/>
              <a:gd name="T8" fmla="*/ 2147483647 w 1632"/>
              <a:gd name="T9" fmla="*/ 2147483647 h 768"/>
              <a:gd name="T10" fmla="*/ 2147483647 w 1632"/>
              <a:gd name="T11" fmla="*/ 2147483647 h 768"/>
              <a:gd name="T12" fmla="*/ 2147483647 w 1632"/>
              <a:gd name="T13" fmla="*/ 2147483647 h 768"/>
              <a:gd name="T14" fmla="*/ 2147483647 w 1632"/>
              <a:gd name="T15" fmla="*/ 2147483647 h 768"/>
              <a:gd name="T16" fmla="*/ 2147483647 w 1632"/>
              <a:gd name="T17" fmla="*/ 2147483647 h 768"/>
              <a:gd name="T18" fmla="*/ 2147483647 w 1632"/>
              <a:gd name="T19" fmla="*/ 2147483647 h 768"/>
              <a:gd name="T20" fmla="*/ 0 w 1632"/>
              <a:gd name="T21" fmla="*/ 2147483647 h 768"/>
              <a:gd name="T22" fmla="*/ 0 w 1632"/>
              <a:gd name="T23" fmla="*/ 2147483647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32"/>
              <a:gd name="T37" fmla="*/ 0 h 768"/>
              <a:gd name="T38" fmla="*/ 1632 w 163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32" h="768">
                <a:moveTo>
                  <a:pt x="0" y="720"/>
                </a:moveTo>
                <a:lnTo>
                  <a:pt x="384" y="720"/>
                </a:lnTo>
                <a:lnTo>
                  <a:pt x="384" y="0"/>
                </a:lnTo>
                <a:lnTo>
                  <a:pt x="720" y="0"/>
                </a:lnTo>
                <a:lnTo>
                  <a:pt x="912" y="96"/>
                </a:lnTo>
                <a:lnTo>
                  <a:pt x="1008" y="240"/>
                </a:lnTo>
                <a:lnTo>
                  <a:pt x="1248" y="480"/>
                </a:lnTo>
                <a:lnTo>
                  <a:pt x="1536" y="672"/>
                </a:lnTo>
                <a:lnTo>
                  <a:pt x="1632" y="672"/>
                </a:lnTo>
                <a:lnTo>
                  <a:pt x="1632" y="768"/>
                </a:lnTo>
                <a:lnTo>
                  <a:pt x="0" y="768"/>
                </a:lnTo>
                <a:lnTo>
                  <a:pt x="0" y="7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2895600" y="2362200"/>
            <a:ext cx="2590800" cy="1143000"/>
            <a:chOff x="1824" y="1584"/>
            <a:chExt cx="1632" cy="720"/>
          </a:xfrm>
        </p:grpSpPr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1824" y="2304"/>
              <a:ext cx="38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0" cy="7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33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H="1" flipV="1">
              <a:off x="2544" y="1584"/>
              <a:ext cx="192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2736" y="1680"/>
              <a:ext cx="96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832" y="1824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072" y="2064"/>
              <a:ext cx="288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360" y="2256"/>
              <a:ext cx="9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2895600" y="1905000"/>
            <a:ext cx="2590800" cy="1676400"/>
            <a:chOff x="1824" y="1200"/>
            <a:chExt cx="1632" cy="1056"/>
          </a:xfrm>
        </p:grpSpPr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2208" y="1200"/>
              <a:ext cx="1248" cy="1008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824" y="1488"/>
              <a:ext cx="1632" cy="768"/>
            </a:xfrm>
            <a:custGeom>
              <a:avLst/>
              <a:gdLst>
                <a:gd name="T0" fmla="*/ 0 w 1632"/>
                <a:gd name="T1" fmla="*/ 720 h 768"/>
                <a:gd name="T2" fmla="*/ 384 w 1632"/>
                <a:gd name="T3" fmla="*/ 720 h 768"/>
                <a:gd name="T4" fmla="*/ 384 w 1632"/>
                <a:gd name="T5" fmla="*/ 0 h 768"/>
                <a:gd name="T6" fmla="*/ 720 w 1632"/>
                <a:gd name="T7" fmla="*/ 0 h 768"/>
                <a:gd name="T8" fmla="*/ 912 w 1632"/>
                <a:gd name="T9" fmla="*/ 96 h 768"/>
                <a:gd name="T10" fmla="*/ 1008 w 1632"/>
                <a:gd name="T11" fmla="*/ 240 h 768"/>
                <a:gd name="T12" fmla="*/ 1248 w 1632"/>
                <a:gd name="T13" fmla="*/ 480 h 768"/>
                <a:gd name="T14" fmla="*/ 1536 w 1632"/>
                <a:gd name="T15" fmla="*/ 672 h 768"/>
                <a:gd name="T16" fmla="*/ 1632 w 1632"/>
                <a:gd name="T17" fmla="*/ 672 h 768"/>
                <a:gd name="T18" fmla="*/ 1632 w 1632"/>
                <a:gd name="T19" fmla="*/ 768 h 768"/>
                <a:gd name="T20" fmla="*/ 0 w 1632"/>
                <a:gd name="T21" fmla="*/ 768 h 768"/>
                <a:gd name="T22" fmla="*/ 0 w 1632"/>
                <a:gd name="T23" fmla="*/ 72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2"/>
                <a:gd name="T37" fmla="*/ 0 h 768"/>
                <a:gd name="T38" fmla="*/ 1632 w 1632"/>
                <a:gd name="T39" fmla="*/ 768 h 7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2" h="768">
                  <a:moveTo>
                    <a:pt x="0" y="720"/>
                  </a:moveTo>
                  <a:lnTo>
                    <a:pt x="384" y="720"/>
                  </a:lnTo>
                  <a:lnTo>
                    <a:pt x="384" y="0"/>
                  </a:lnTo>
                  <a:lnTo>
                    <a:pt x="720" y="0"/>
                  </a:lnTo>
                  <a:lnTo>
                    <a:pt x="912" y="96"/>
                  </a:lnTo>
                  <a:lnTo>
                    <a:pt x="1008" y="240"/>
                  </a:lnTo>
                  <a:lnTo>
                    <a:pt x="1248" y="480"/>
                  </a:lnTo>
                  <a:lnTo>
                    <a:pt x="1536" y="672"/>
                  </a:lnTo>
                  <a:lnTo>
                    <a:pt x="1632" y="672"/>
                  </a:lnTo>
                  <a:lnTo>
                    <a:pt x="1632" y="768"/>
                  </a:lnTo>
                  <a:lnTo>
                    <a:pt x="0" y="768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7" name="Group 53"/>
            <p:cNvGrpSpPr>
              <a:grpSpLocks/>
            </p:cNvGrpSpPr>
            <p:nvPr/>
          </p:nvGrpSpPr>
          <p:grpSpPr bwMode="auto">
            <a:xfrm>
              <a:off x="1824" y="1488"/>
              <a:ext cx="1632" cy="720"/>
              <a:chOff x="1824" y="1584"/>
              <a:chExt cx="1632" cy="720"/>
            </a:xfrm>
          </p:grpSpPr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 flipH="1" flipV="1">
                <a:off x="2544" y="1584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59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240" cy="24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>
                <a:off x="3072" y="2064"/>
                <a:ext cx="288" cy="192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61"/>
              <p:cNvSpPr>
                <a:spLocks noChangeShapeType="1"/>
              </p:cNvSpPr>
              <p:nvPr/>
            </p:nvSpPr>
            <p:spPr bwMode="auto">
              <a:xfrm>
                <a:off x="3360" y="22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6345238" y="3681413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Productive performance</a:t>
            </a:r>
          </a:p>
        </p:txBody>
      </p:sp>
      <p:grpSp>
        <p:nvGrpSpPr>
          <p:cNvPr id="67" name="Group 63"/>
          <p:cNvGrpSpPr>
            <a:grpSpLocks/>
          </p:cNvGrpSpPr>
          <p:nvPr/>
        </p:nvGrpSpPr>
        <p:grpSpPr bwMode="auto">
          <a:xfrm>
            <a:off x="5715000" y="1600201"/>
            <a:ext cx="3124200" cy="2438400"/>
            <a:chOff x="5856" y="2592"/>
            <a:chExt cx="1968" cy="1536"/>
          </a:xfrm>
        </p:grpSpPr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5904" y="2592"/>
              <a:ext cx="1920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69" name="Rectangle 65" descr="Diagonales larges vers le haut"/>
            <p:cNvSpPr>
              <a:spLocks noChangeArrowheads="1"/>
            </p:cNvSpPr>
            <p:nvPr/>
          </p:nvSpPr>
          <p:spPr bwMode="auto">
            <a:xfrm>
              <a:off x="6144" y="2784"/>
              <a:ext cx="1584" cy="105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70" name="Text Box 66"/>
            <p:cNvSpPr txBox="1">
              <a:spLocks noChangeArrowheads="1"/>
            </p:cNvSpPr>
            <p:nvPr/>
          </p:nvSpPr>
          <p:spPr bwMode="auto">
            <a:xfrm rot="16200000">
              <a:off x="5571" y="3198"/>
              <a:ext cx="78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/>
                <a:t>Biodiversité</a:t>
              </a:r>
              <a:endParaRPr lang="fr-FR" altLang="fr-FR" sz="1600" dirty="0"/>
            </a:p>
          </p:txBody>
        </p:sp>
        <p:sp>
          <p:nvSpPr>
            <p:cNvPr id="71" name="Arc 67"/>
            <p:cNvSpPr>
              <a:spLocks/>
            </p:cNvSpPr>
            <p:nvPr/>
          </p:nvSpPr>
          <p:spPr bwMode="auto">
            <a:xfrm>
              <a:off x="6144" y="2976"/>
              <a:ext cx="1587" cy="1152"/>
            </a:xfrm>
            <a:custGeom>
              <a:avLst/>
              <a:gdLst>
                <a:gd name="T0" fmla="*/ 0 w 21011"/>
                <a:gd name="T1" fmla="*/ 0 h 21600"/>
                <a:gd name="T2" fmla="*/ 1 w 21011"/>
                <a:gd name="T3" fmla="*/ 0 h 21600"/>
                <a:gd name="T4" fmla="*/ 0 w 21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11"/>
                <a:gd name="T10" fmla="*/ 0 h 21600"/>
                <a:gd name="T11" fmla="*/ 21011 w 21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11" h="21600" fill="none" extrusionOk="0">
                  <a:moveTo>
                    <a:pt x="-1" y="0"/>
                  </a:moveTo>
                  <a:cubicBezTo>
                    <a:pt x="9999" y="0"/>
                    <a:pt x="18691" y="6862"/>
                    <a:pt x="21010" y="16589"/>
                  </a:cubicBezTo>
                </a:path>
                <a:path w="21011" h="21600" stroke="0" extrusionOk="0">
                  <a:moveTo>
                    <a:pt x="-1" y="0"/>
                  </a:moveTo>
                  <a:cubicBezTo>
                    <a:pt x="9999" y="0"/>
                    <a:pt x="18691" y="6862"/>
                    <a:pt x="21010" y="1658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V="1">
              <a:off x="6096" y="2640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V="1">
              <a:off x="6096" y="3888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Text Box 70"/>
            <p:cNvSpPr txBox="1">
              <a:spLocks noChangeArrowheads="1"/>
            </p:cNvSpPr>
            <p:nvPr/>
          </p:nvSpPr>
          <p:spPr bwMode="auto">
            <a:xfrm>
              <a:off x="6569" y="3894"/>
              <a:ext cx="73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/>
                <a:t>Production</a:t>
              </a:r>
              <a:endParaRPr lang="fr-FR" alt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821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560299" y="3654803"/>
            <a:ext cx="116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Production</a:t>
            </a:r>
            <a:endParaRPr lang="fr-FR" altLang="fr-FR" sz="1600" dirty="0"/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altLang="fr-FR" sz="3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37593" y="925413"/>
            <a:ext cx="23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Niveau parcelle</a:t>
            </a:r>
            <a:endParaRPr lang="fr-FR" altLang="fr-FR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91593" y="912609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Niveau paysage</a:t>
            </a:r>
            <a:endParaRPr lang="fr-FR" altLang="fr-FR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1896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1. </a:t>
            </a:r>
            <a:r>
              <a:rPr lang="fr-FR" altLang="fr-FR" sz="2400" dirty="0" smtClean="0"/>
              <a:t>Relations </a:t>
            </a:r>
            <a:br>
              <a:rPr lang="fr-FR" altLang="fr-FR" sz="2400" dirty="0" smtClean="0"/>
            </a:br>
            <a:r>
              <a:rPr lang="fr-FR" altLang="fr-FR" sz="2400" dirty="0" smtClean="0"/>
              <a:t>d’arbitrage</a:t>
            </a:r>
            <a:endParaRPr lang="fr-FR" altLang="fr-FR" sz="2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4603750"/>
            <a:ext cx="22894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2. Solutions </a:t>
            </a:r>
            <a:br>
              <a:rPr lang="fr-FR" altLang="fr-FR" sz="2400" dirty="0"/>
            </a:br>
            <a:r>
              <a:rPr lang="fr-FR" altLang="fr-FR" sz="2400" dirty="0"/>
              <a:t> </a:t>
            </a:r>
            <a:r>
              <a:rPr lang="fr-FR" altLang="fr-FR" sz="2400" dirty="0" smtClean="0"/>
              <a:t>pour dépasser</a:t>
            </a:r>
            <a:br>
              <a:rPr lang="fr-FR" altLang="fr-FR" sz="2400" dirty="0" smtClean="0"/>
            </a:br>
            <a:r>
              <a:rPr lang="fr-FR" altLang="fr-FR" sz="2400" dirty="0" smtClean="0"/>
              <a:t> ces arbitrages </a:t>
            </a:r>
            <a:endParaRPr lang="fr-FR" altLang="fr-FR" sz="1600" i="1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38400" y="838200"/>
            <a:ext cx="65532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715000" y="8382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438400" y="1447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" y="1447800"/>
            <a:ext cx="2286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" y="4114800"/>
            <a:ext cx="8839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010752" y="2564398"/>
            <a:ext cx="1242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Biodiversité</a:t>
            </a:r>
            <a:endParaRPr lang="fr-FR" altLang="fr-FR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 rot="16200000">
            <a:off x="4730750" y="2563813"/>
            <a:ext cx="230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Ecological performance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</a:rPr>
              <a:t>Résultats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923151" y="4267200"/>
            <a:ext cx="2313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336699"/>
                </a:solidFill>
              </a:rPr>
              <a:t>MAE </a:t>
            </a:r>
            <a:r>
              <a:rPr lang="fr-FR" altLang="fr-FR" sz="1800" dirty="0" err="1" smtClean="0">
                <a:solidFill>
                  <a:srgbClr val="336699"/>
                </a:solidFill>
              </a:rPr>
              <a:t>obj</a:t>
            </a:r>
            <a:r>
              <a:rPr lang="fr-FR" altLang="fr-FR" sz="1800" dirty="0" smtClean="0">
                <a:solidFill>
                  <a:srgbClr val="336699"/>
                </a:solidFill>
              </a:rPr>
              <a:t> de résultats</a:t>
            </a:r>
            <a:endParaRPr lang="fr-FR" altLang="fr-FR" sz="1800" dirty="0">
              <a:solidFill>
                <a:srgbClr val="336699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686800" y="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2819400" y="1676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2819400" y="3657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6172200" y="2209800"/>
            <a:ext cx="2519363" cy="1828800"/>
          </a:xfrm>
          <a:custGeom>
            <a:avLst/>
            <a:gdLst>
              <a:gd name="T0" fmla="*/ 0 w 21011"/>
              <a:gd name="T1" fmla="*/ 0 h 21600"/>
              <a:gd name="T2" fmla="*/ 2147483647 w 21011"/>
              <a:gd name="T3" fmla="*/ 2147483647 h 21600"/>
              <a:gd name="T4" fmla="*/ 0 w 21011"/>
              <a:gd name="T5" fmla="*/ 2147483647 h 21600"/>
              <a:gd name="T6" fmla="*/ 0 60000 65536"/>
              <a:gd name="T7" fmla="*/ 0 60000 65536"/>
              <a:gd name="T8" fmla="*/ 0 60000 65536"/>
              <a:gd name="T9" fmla="*/ 0 w 21011"/>
              <a:gd name="T10" fmla="*/ 0 h 21600"/>
              <a:gd name="T11" fmla="*/ 21011 w 210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11" h="21600" fill="none" extrusionOk="0">
                <a:moveTo>
                  <a:pt x="-1" y="0"/>
                </a:moveTo>
                <a:cubicBezTo>
                  <a:pt x="9999" y="0"/>
                  <a:pt x="18691" y="6862"/>
                  <a:pt x="21010" y="16589"/>
                </a:cubicBezTo>
              </a:path>
              <a:path w="21011" h="21600" stroke="0" extrusionOk="0">
                <a:moveTo>
                  <a:pt x="-1" y="0"/>
                </a:moveTo>
                <a:cubicBezTo>
                  <a:pt x="9999" y="0"/>
                  <a:pt x="18691" y="6862"/>
                  <a:pt x="21010" y="165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6096000" y="1676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6096000" y="3657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3276600" y="4724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3276600" y="6400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670665" y="6399312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Production</a:t>
            </a:r>
            <a:endParaRPr lang="fr-FR" altLang="fr-FR" sz="1400" dirty="0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 rot="16200000">
            <a:off x="2568600" y="5360294"/>
            <a:ext cx="1111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Biodiversité</a:t>
            </a:r>
            <a:endParaRPr lang="fr-FR" altLang="fr-FR" sz="1400" dirty="0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3429000" y="5181600"/>
            <a:ext cx="1143000" cy="990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V="1">
            <a:off x="4038600" y="5410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3733800" y="48768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886200" y="5257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?</a:t>
            </a:r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2895600" y="2362200"/>
            <a:ext cx="2590800" cy="1219200"/>
          </a:xfrm>
          <a:custGeom>
            <a:avLst/>
            <a:gdLst>
              <a:gd name="T0" fmla="*/ 0 w 1632"/>
              <a:gd name="T1" fmla="*/ 2147483647 h 768"/>
              <a:gd name="T2" fmla="*/ 2147483647 w 1632"/>
              <a:gd name="T3" fmla="*/ 2147483647 h 768"/>
              <a:gd name="T4" fmla="*/ 2147483647 w 1632"/>
              <a:gd name="T5" fmla="*/ 0 h 768"/>
              <a:gd name="T6" fmla="*/ 2147483647 w 1632"/>
              <a:gd name="T7" fmla="*/ 0 h 768"/>
              <a:gd name="T8" fmla="*/ 2147483647 w 1632"/>
              <a:gd name="T9" fmla="*/ 2147483647 h 768"/>
              <a:gd name="T10" fmla="*/ 2147483647 w 1632"/>
              <a:gd name="T11" fmla="*/ 2147483647 h 768"/>
              <a:gd name="T12" fmla="*/ 2147483647 w 1632"/>
              <a:gd name="T13" fmla="*/ 2147483647 h 768"/>
              <a:gd name="T14" fmla="*/ 2147483647 w 1632"/>
              <a:gd name="T15" fmla="*/ 2147483647 h 768"/>
              <a:gd name="T16" fmla="*/ 2147483647 w 1632"/>
              <a:gd name="T17" fmla="*/ 2147483647 h 768"/>
              <a:gd name="T18" fmla="*/ 2147483647 w 1632"/>
              <a:gd name="T19" fmla="*/ 2147483647 h 768"/>
              <a:gd name="T20" fmla="*/ 0 w 1632"/>
              <a:gd name="T21" fmla="*/ 2147483647 h 768"/>
              <a:gd name="T22" fmla="*/ 0 w 1632"/>
              <a:gd name="T23" fmla="*/ 2147483647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32"/>
              <a:gd name="T37" fmla="*/ 0 h 768"/>
              <a:gd name="T38" fmla="*/ 1632 w 163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32" h="768">
                <a:moveTo>
                  <a:pt x="0" y="720"/>
                </a:moveTo>
                <a:lnTo>
                  <a:pt x="384" y="720"/>
                </a:lnTo>
                <a:lnTo>
                  <a:pt x="384" y="0"/>
                </a:lnTo>
                <a:lnTo>
                  <a:pt x="720" y="0"/>
                </a:lnTo>
                <a:lnTo>
                  <a:pt x="912" y="96"/>
                </a:lnTo>
                <a:lnTo>
                  <a:pt x="1008" y="240"/>
                </a:lnTo>
                <a:lnTo>
                  <a:pt x="1248" y="480"/>
                </a:lnTo>
                <a:lnTo>
                  <a:pt x="1536" y="672"/>
                </a:lnTo>
                <a:lnTo>
                  <a:pt x="1632" y="672"/>
                </a:lnTo>
                <a:lnTo>
                  <a:pt x="1632" y="768"/>
                </a:lnTo>
                <a:lnTo>
                  <a:pt x="0" y="768"/>
                </a:lnTo>
                <a:lnTo>
                  <a:pt x="0" y="7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2895600" y="2362200"/>
            <a:ext cx="2590800" cy="1143000"/>
            <a:chOff x="1824" y="1584"/>
            <a:chExt cx="1632" cy="720"/>
          </a:xfrm>
        </p:grpSpPr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1824" y="2304"/>
              <a:ext cx="38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0" cy="7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33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H="1" flipV="1">
              <a:off x="2544" y="1584"/>
              <a:ext cx="192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2736" y="1680"/>
              <a:ext cx="96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832" y="1824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072" y="2064"/>
              <a:ext cx="288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360" y="2256"/>
              <a:ext cx="9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2895600" y="1905000"/>
            <a:ext cx="2590800" cy="1676400"/>
            <a:chOff x="1824" y="1200"/>
            <a:chExt cx="1632" cy="1056"/>
          </a:xfrm>
        </p:grpSpPr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2208" y="1200"/>
              <a:ext cx="1248" cy="1008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824" y="1488"/>
              <a:ext cx="1632" cy="768"/>
            </a:xfrm>
            <a:custGeom>
              <a:avLst/>
              <a:gdLst>
                <a:gd name="T0" fmla="*/ 0 w 1632"/>
                <a:gd name="T1" fmla="*/ 720 h 768"/>
                <a:gd name="T2" fmla="*/ 384 w 1632"/>
                <a:gd name="T3" fmla="*/ 720 h 768"/>
                <a:gd name="T4" fmla="*/ 384 w 1632"/>
                <a:gd name="T5" fmla="*/ 0 h 768"/>
                <a:gd name="T6" fmla="*/ 720 w 1632"/>
                <a:gd name="T7" fmla="*/ 0 h 768"/>
                <a:gd name="T8" fmla="*/ 912 w 1632"/>
                <a:gd name="T9" fmla="*/ 96 h 768"/>
                <a:gd name="T10" fmla="*/ 1008 w 1632"/>
                <a:gd name="T11" fmla="*/ 240 h 768"/>
                <a:gd name="T12" fmla="*/ 1248 w 1632"/>
                <a:gd name="T13" fmla="*/ 480 h 768"/>
                <a:gd name="T14" fmla="*/ 1536 w 1632"/>
                <a:gd name="T15" fmla="*/ 672 h 768"/>
                <a:gd name="T16" fmla="*/ 1632 w 1632"/>
                <a:gd name="T17" fmla="*/ 672 h 768"/>
                <a:gd name="T18" fmla="*/ 1632 w 1632"/>
                <a:gd name="T19" fmla="*/ 768 h 768"/>
                <a:gd name="T20" fmla="*/ 0 w 1632"/>
                <a:gd name="T21" fmla="*/ 768 h 768"/>
                <a:gd name="T22" fmla="*/ 0 w 1632"/>
                <a:gd name="T23" fmla="*/ 72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2"/>
                <a:gd name="T37" fmla="*/ 0 h 768"/>
                <a:gd name="T38" fmla="*/ 1632 w 1632"/>
                <a:gd name="T39" fmla="*/ 768 h 7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2" h="768">
                  <a:moveTo>
                    <a:pt x="0" y="720"/>
                  </a:moveTo>
                  <a:lnTo>
                    <a:pt x="384" y="720"/>
                  </a:lnTo>
                  <a:lnTo>
                    <a:pt x="384" y="0"/>
                  </a:lnTo>
                  <a:lnTo>
                    <a:pt x="720" y="0"/>
                  </a:lnTo>
                  <a:lnTo>
                    <a:pt x="912" y="96"/>
                  </a:lnTo>
                  <a:lnTo>
                    <a:pt x="1008" y="240"/>
                  </a:lnTo>
                  <a:lnTo>
                    <a:pt x="1248" y="480"/>
                  </a:lnTo>
                  <a:lnTo>
                    <a:pt x="1536" y="672"/>
                  </a:lnTo>
                  <a:lnTo>
                    <a:pt x="1632" y="672"/>
                  </a:lnTo>
                  <a:lnTo>
                    <a:pt x="1632" y="768"/>
                  </a:lnTo>
                  <a:lnTo>
                    <a:pt x="0" y="768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7" name="Group 53"/>
            <p:cNvGrpSpPr>
              <a:grpSpLocks/>
            </p:cNvGrpSpPr>
            <p:nvPr/>
          </p:nvGrpSpPr>
          <p:grpSpPr bwMode="auto">
            <a:xfrm>
              <a:off x="1824" y="1488"/>
              <a:ext cx="1632" cy="720"/>
              <a:chOff x="1824" y="1584"/>
              <a:chExt cx="1632" cy="720"/>
            </a:xfrm>
          </p:grpSpPr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 flipH="1" flipV="1">
                <a:off x="2544" y="1584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59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240" cy="24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>
                <a:off x="3072" y="2064"/>
                <a:ext cx="288" cy="192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61"/>
              <p:cNvSpPr>
                <a:spLocks noChangeShapeType="1"/>
              </p:cNvSpPr>
              <p:nvPr/>
            </p:nvSpPr>
            <p:spPr bwMode="auto">
              <a:xfrm>
                <a:off x="3360" y="22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6345238" y="3681413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Productive performance</a:t>
            </a:r>
          </a:p>
        </p:txBody>
      </p:sp>
      <p:grpSp>
        <p:nvGrpSpPr>
          <p:cNvPr id="67" name="Group 63"/>
          <p:cNvGrpSpPr>
            <a:grpSpLocks/>
          </p:cNvGrpSpPr>
          <p:nvPr/>
        </p:nvGrpSpPr>
        <p:grpSpPr bwMode="auto">
          <a:xfrm>
            <a:off x="5715000" y="1600201"/>
            <a:ext cx="3124200" cy="2438400"/>
            <a:chOff x="5856" y="2592"/>
            <a:chExt cx="1968" cy="1536"/>
          </a:xfrm>
        </p:grpSpPr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5904" y="2592"/>
              <a:ext cx="1920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69" name="Rectangle 65" descr="Diagonales larges vers le haut"/>
            <p:cNvSpPr>
              <a:spLocks noChangeArrowheads="1"/>
            </p:cNvSpPr>
            <p:nvPr/>
          </p:nvSpPr>
          <p:spPr bwMode="auto">
            <a:xfrm>
              <a:off x="6144" y="2784"/>
              <a:ext cx="1584" cy="105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70" name="Text Box 66"/>
            <p:cNvSpPr txBox="1">
              <a:spLocks noChangeArrowheads="1"/>
            </p:cNvSpPr>
            <p:nvPr/>
          </p:nvSpPr>
          <p:spPr bwMode="auto">
            <a:xfrm rot="16200000">
              <a:off x="5571" y="3198"/>
              <a:ext cx="78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/>
                <a:t>Biodiversité</a:t>
              </a:r>
              <a:endParaRPr lang="fr-FR" altLang="fr-FR" sz="1600" dirty="0"/>
            </a:p>
          </p:txBody>
        </p:sp>
        <p:sp>
          <p:nvSpPr>
            <p:cNvPr id="71" name="Arc 67"/>
            <p:cNvSpPr>
              <a:spLocks/>
            </p:cNvSpPr>
            <p:nvPr/>
          </p:nvSpPr>
          <p:spPr bwMode="auto">
            <a:xfrm>
              <a:off x="6144" y="2976"/>
              <a:ext cx="1587" cy="1152"/>
            </a:xfrm>
            <a:custGeom>
              <a:avLst/>
              <a:gdLst>
                <a:gd name="T0" fmla="*/ 0 w 21011"/>
                <a:gd name="T1" fmla="*/ 0 h 21600"/>
                <a:gd name="T2" fmla="*/ 1 w 21011"/>
                <a:gd name="T3" fmla="*/ 0 h 21600"/>
                <a:gd name="T4" fmla="*/ 0 w 21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11"/>
                <a:gd name="T10" fmla="*/ 0 h 21600"/>
                <a:gd name="T11" fmla="*/ 21011 w 21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11" h="21600" fill="none" extrusionOk="0">
                  <a:moveTo>
                    <a:pt x="-1" y="0"/>
                  </a:moveTo>
                  <a:cubicBezTo>
                    <a:pt x="9999" y="0"/>
                    <a:pt x="18691" y="6862"/>
                    <a:pt x="21010" y="16589"/>
                  </a:cubicBezTo>
                </a:path>
                <a:path w="21011" h="21600" stroke="0" extrusionOk="0">
                  <a:moveTo>
                    <a:pt x="-1" y="0"/>
                  </a:moveTo>
                  <a:cubicBezTo>
                    <a:pt x="9999" y="0"/>
                    <a:pt x="18691" y="6862"/>
                    <a:pt x="21010" y="1658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V="1">
              <a:off x="6096" y="2640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V="1">
              <a:off x="6096" y="3888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Text Box 70"/>
            <p:cNvSpPr txBox="1">
              <a:spLocks noChangeArrowheads="1"/>
            </p:cNvSpPr>
            <p:nvPr/>
          </p:nvSpPr>
          <p:spPr bwMode="auto">
            <a:xfrm>
              <a:off x="6569" y="3894"/>
              <a:ext cx="73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/>
                <a:t>Production</a:t>
              </a:r>
              <a:endParaRPr lang="fr-FR" alt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04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30" grpId="0"/>
      <p:bldP spid="31" grpId="0"/>
      <p:bldP spid="3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560299" y="3654803"/>
            <a:ext cx="116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Production</a:t>
            </a:r>
            <a:endParaRPr lang="fr-FR" altLang="fr-FR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894C-178C-4615-905D-361589DA876D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altLang="fr-FR" sz="3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37593" y="925413"/>
            <a:ext cx="23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Niveau parcelle</a:t>
            </a:r>
            <a:endParaRPr lang="fr-FR" altLang="fr-FR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91593" y="912609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Niveau paysage</a:t>
            </a:r>
            <a:endParaRPr lang="fr-FR" altLang="fr-FR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1896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1. </a:t>
            </a:r>
            <a:r>
              <a:rPr lang="fr-FR" altLang="fr-FR" sz="2400" dirty="0" smtClean="0"/>
              <a:t>Relations </a:t>
            </a:r>
            <a:br>
              <a:rPr lang="fr-FR" altLang="fr-FR" sz="2400" dirty="0" smtClean="0"/>
            </a:br>
            <a:r>
              <a:rPr lang="fr-FR" altLang="fr-FR" sz="2400" dirty="0" smtClean="0"/>
              <a:t>d’arbitrage</a:t>
            </a:r>
            <a:endParaRPr lang="fr-FR" altLang="fr-FR" sz="2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4603750"/>
            <a:ext cx="22894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2. Solutions </a:t>
            </a:r>
            <a:br>
              <a:rPr lang="fr-FR" altLang="fr-FR" sz="2400" dirty="0"/>
            </a:br>
            <a:r>
              <a:rPr lang="fr-FR" altLang="fr-FR" sz="2400" dirty="0"/>
              <a:t> </a:t>
            </a:r>
            <a:r>
              <a:rPr lang="fr-FR" altLang="fr-FR" sz="2400" dirty="0" smtClean="0"/>
              <a:t>pour dépasser</a:t>
            </a:r>
            <a:br>
              <a:rPr lang="fr-FR" altLang="fr-FR" sz="2400" dirty="0" smtClean="0"/>
            </a:br>
            <a:r>
              <a:rPr lang="fr-FR" altLang="fr-FR" sz="2400" dirty="0" smtClean="0"/>
              <a:t> ces arbitrages </a:t>
            </a:r>
            <a:endParaRPr lang="fr-FR" altLang="fr-FR" sz="1600" i="1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38400" y="838200"/>
            <a:ext cx="65532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715000" y="8382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438400" y="1447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" y="1447800"/>
            <a:ext cx="2286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" y="4114800"/>
            <a:ext cx="8839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010752" y="2564398"/>
            <a:ext cx="1242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Biodiversité</a:t>
            </a:r>
            <a:endParaRPr lang="fr-FR" altLang="fr-FR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 rot="16200000">
            <a:off x="4730750" y="2563813"/>
            <a:ext cx="230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Ecological performance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</a:rPr>
              <a:t>Résultats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923151" y="4267200"/>
            <a:ext cx="2313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336699"/>
                </a:solidFill>
              </a:rPr>
              <a:t>MAE </a:t>
            </a:r>
            <a:r>
              <a:rPr lang="fr-FR" altLang="fr-FR" sz="1800" dirty="0" err="1" smtClean="0">
                <a:solidFill>
                  <a:srgbClr val="336699"/>
                </a:solidFill>
              </a:rPr>
              <a:t>obj</a:t>
            </a:r>
            <a:r>
              <a:rPr lang="fr-FR" altLang="fr-FR" sz="1800" dirty="0" smtClean="0">
                <a:solidFill>
                  <a:srgbClr val="336699"/>
                </a:solidFill>
              </a:rPr>
              <a:t> de résultats</a:t>
            </a:r>
            <a:endParaRPr lang="fr-FR" altLang="fr-FR" sz="1800" dirty="0">
              <a:solidFill>
                <a:srgbClr val="336699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199442" y="4267200"/>
            <a:ext cx="2377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336699"/>
                </a:solidFill>
              </a:rPr>
              <a:t>Structure du paysage</a:t>
            </a:r>
            <a:endParaRPr lang="fr-FR" altLang="fr-FR" sz="1800" dirty="0">
              <a:solidFill>
                <a:srgbClr val="336699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686800" y="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2819400" y="1676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2819400" y="3657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6172200" y="2209800"/>
            <a:ext cx="2519363" cy="1828800"/>
          </a:xfrm>
          <a:custGeom>
            <a:avLst/>
            <a:gdLst>
              <a:gd name="T0" fmla="*/ 0 w 21011"/>
              <a:gd name="T1" fmla="*/ 0 h 21600"/>
              <a:gd name="T2" fmla="*/ 2147483647 w 21011"/>
              <a:gd name="T3" fmla="*/ 2147483647 h 21600"/>
              <a:gd name="T4" fmla="*/ 0 w 21011"/>
              <a:gd name="T5" fmla="*/ 2147483647 h 21600"/>
              <a:gd name="T6" fmla="*/ 0 60000 65536"/>
              <a:gd name="T7" fmla="*/ 0 60000 65536"/>
              <a:gd name="T8" fmla="*/ 0 60000 65536"/>
              <a:gd name="T9" fmla="*/ 0 w 21011"/>
              <a:gd name="T10" fmla="*/ 0 h 21600"/>
              <a:gd name="T11" fmla="*/ 21011 w 210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11" h="21600" fill="none" extrusionOk="0">
                <a:moveTo>
                  <a:pt x="-1" y="0"/>
                </a:moveTo>
                <a:cubicBezTo>
                  <a:pt x="9999" y="0"/>
                  <a:pt x="18691" y="6862"/>
                  <a:pt x="21010" y="16589"/>
                </a:cubicBezTo>
              </a:path>
              <a:path w="21011" h="21600" stroke="0" extrusionOk="0">
                <a:moveTo>
                  <a:pt x="-1" y="0"/>
                </a:moveTo>
                <a:cubicBezTo>
                  <a:pt x="9999" y="0"/>
                  <a:pt x="18691" y="6862"/>
                  <a:pt x="21010" y="165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6096000" y="1676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6096000" y="3657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3276600" y="4724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3276600" y="6400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670665" y="6399312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Production</a:t>
            </a:r>
            <a:endParaRPr lang="fr-FR" altLang="fr-FR" sz="1400" dirty="0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 rot="16200000">
            <a:off x="2568600" y="5360294"/>
            <a:ext cx="1111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Biodiversité</a:t>
            </a:r>
            <a:endParaRPr lang="fr-FR" altLang="fr-FR" sz="1400" dirty="0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3429000" y="5181600"/>
            <a:ext cx="1143000" cy="990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V="1">
            <a:off x="4038600" y="5410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3733800" y="48768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886200" y="5257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?</a:t>
            </a: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6553200" y="4724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6553200" y="6400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6908372" y="6386836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Production</a:t>
            </a:r>
            <a:endParaRPr lang="fr-FR" altLang="fr-FR" sz="1400" dirty="0"/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 rot="16200000">
            <a:off x="5845200" y="5360294"/>
            <a:ext cx="1111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Biodiversité</a:t>
            </a:r>
            <a:endParaRPr lang="fr-FR" altLang="fr-FR" sz="1400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6705600" y="5181600"/>
            <a:ext cx="1143000" cy="990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V="1">
            <a:off x="7315200" y="5410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7010400" y="48768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7162800" y="5257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?</a:t>
            </a:r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2895600" y="2362200"/>
            <a:ext cx="2590800" cy="1219200"/>
          </a:xfrm>
          <a:custGeom>
            <a:avLst/>
            <a:gdLst>
              <a:gd name="T0" fmla="*/ 0 w 1632"/>
              <a:gd name="T1" fmla="*/ 2147483647 h 768"/>
              <a:gd name="T2" fmla="*/ 2147483647 w 1632"/>
              <a:gd name="T3" fmla="*/ 2147483647 h 768"/>
              <a:gd name="T4" fmla="*/ 2147483647 w 1632"/>
              <a:gd name="T5" fmla="*/ 0 h 768"/>
              <a:gd name="T6" fmla="*/ 2147483647 w 1632"/>
              <a:gd name="T7" fmla="*/ 0 h 768"/>
              <a:gd name="T8" fmla="*/ 2147483647 w 1632"/>
              <a:gd name="T9" fmla="*/ 2147483647 h 768"/>
              <a:gd name="T10" fmla="*/ 2147483647 w 1632"/>
              <a:gd name="T11" fmla="*/ 2147483647 h 768"/>
              <a:gd name="T12" fmla="*/ 2147483647 w 1632"/>
              <a:gd name="T13" fmla="*/ 2147483647 h 768"/>
              <a:gd name="T14" fmla="*/ 2147483647 w 1632"/>
              <a:gd name="T15" fmla="*/ 2147483647 h 768"/>
              <a:gd name="T16" fmla="*/ 2147483647 w 1632"/>
              <a:gd name="T17" fmla="*/ 2147483647 h 768"/>
              <a:gd name="T18" fmla="*/ 2147483647 w 1632"/>
              <a:gd name="T19" fmla="*/ 2147483647 h 768"/>
              <a:gd name="T20" fmla="*/ 0 w 1632"/>
              <a:gd name="T21" fmla="*/ 2147483647 h 768"/>
              <a:gd name="T22" fmla="*/ 0 w 1632"/>
              <a:gd name="T23" fmla="*/ 2147483647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32"/>
              <a:gd name="T37" fmla="*/ 0 h 768"/>
              <a:gd name="T38" fmla="*/ 1632 w 163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32" h="768">
                <a:moveTo>
                  <a:pt x="0" y="720"/>
                </a:moveTo>
                <a:lnTo>
                  <a:pt x="384" y="720"/>
                </a:lnTo>
                <a:lnTo>
                  <a:pt x="384" y="0"/>
                </a:lnTo>
                <a:lnTo>
                  <a:pt x="720" y="0"/>
                </a:lnTo>
                <a:lnTo>
                  <a:pt x="912" y="96"/>
                </a:lnTo>
                <a:lnTo>
                  <a:pt x="1008" y="240"/>
                </a:lnTo>
                <a:lnTo>
                  <a:pt x="1248" y="480"/>
                </a:lnTo>
                <a:lnTo>
                  <a:pt x="1536" y="672"/>
                </a:lnTo>
                <a:lnTo>
                  <a:pt x="1632" y="672"/>
                </a:lnTo>
                <a:lnTo>
                  <a:pt x="1632" y="768"/>
                </a:lnTo>
                <a:lnTo>
                  <a:pt x="0" y="768"/>
                </a:lnTo>
                <a:lnTo>
                  <a:pt x="0" y="7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2895600" y="2362200"/>
            <a:ext cx="2590800" cy="1143000"/>
            <a:chOff x="1824" y="1584"/>
            <a:chExt cx="1632" cy="720"/>
          </a:xfrm>
        </p:grpSpPr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1824" y="2304"/>
              <a:ext cx="38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0" cy="7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33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H="1" flipV="1">
              <a:off x="2544" y="1584"/>
              <a:ext cx="192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2736" y="1680"/>
              <a:ext cx="96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832" y="1824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072" y="2064"/>
              <a:ext cx="288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360" y="2256"/>
              <a:ext cx="9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2895600" y="1905000"/>
            <a:ext cx="2590800" cy="1676400"/>
            <a:chOff x="1824" y="1200"/>
            <a:chExt cx="1632" cy="1056"/>
          </a:xfrm>
        </p:grpSpPr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2208" y="1200"/>
              <a:ext cx="1248" cy="1008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824" y="1488"/>
              <a:ext cx="1632" cy="768"/>
            </a:xfrm>
            <a:custGeom>
              <a:avLst/>
              <a:gdLst>
                <a:gd name="T0" fmla="*/ 0 w 1632"/>
                <a:gd name="T1" fmla="*/ 720 h 768"/>
                <a:gd name="T2" fmla="*/ 384 w 1632"/>
                <a:gd name="T3" fmla="*/ 720 h 768"/>
                <a:gd name="T4" fmla="*/ 384 w 1632"/>
                <a:gd name="T5" fmla="*/ 0 h 768"/>
                <a:gd name="T6" fmla="*/ 720 w 1632"/>
                <a:gd name="T7" fmla="*/ 0 h 768"/>
                <a:gd name="T8" fmla="*/ 912 w 1632"/>
                <a:gd name="T9" fmla="*/ 96 h 768"/>
                <a:gd name="T10" fmla="*/ 1008 w 1632"/>
                <a:gd name="T11" fmla="*/ 240 h 768"/>
                <a:gd name="T12" fmla="*/ 1248 w 1632"/>
                <a:gd name="T13" fmla="*/ 480 h 768"/>
                <a:gd name="T14" fmla="*/ 1536 w 1632"/>
                <a:gd name="T15" fmla="*/ 672 h 768"/>
                <a:gd name="T16" fmla="*/ 1632 w 1632"/>
                <a:gd name="T17" fmla="*/ 672 h 768"/>
                <a:gd name="T18" fmla="*/ 1632 w 1632"/>
                <a:gd name="T19" fmla="*/ 768 h 768"/>
                <a:gd name="T20" fmla="*/ 0 w 1632"/>
                <a:gd name="T21" fmla="*/ 768 h 768"/>
                <a:gd name="T22" fmla="*/ 0 w 1632"/>
                <a:gd name="T23" fmla="*/ 72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2"/>
                <a:gd name="T37" fmla="*/ 0 h 768"/>
                <a:gd name="T38" fmla="*/ 1632 w 1632"/>
                <a:gd name="T39" fmla="*/ 768 h 7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2" h="768">
                  <a:moveTo>
                    <a:pt x="0" y="720"/>
                  </a:moveTo>
                  <a:lnTo>
                    <a:pt x="384" y="720"/>
                  </a:lnTo>
                  <a:lnTo>
                    <a:pt x="384" y="0"/>
                  </a:lnTo>
                  <a:lnTo>
                    <a:pt x="720" y="0"/>
                  </a:lnTo>
                  <a:lnTo>
                    <a:pt x="912" y="96"/>
                  </a:lnTo>
                  <a:lnTo>
                    <a:pt x="1008" y="240"/>
                  </a:lnTo>
                  <a:lnTo>
                    <a:pt x="1248" y="480"/>
                  </a:lnTo>
                  <a:lnTo>
                    <a:pt x="1536" y="672"/>
                  </a:lnTo>
                  <a:lnTo>
                    <a:pt x="1632" y="672"/>
                  </a:lnTo>
                  <a:lnTo>
                    <a:pt x="1632" y="768"/>
                  </a:lnTo>
                  <a:lnTo>
                    <a:pt x="0" y="768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7" name="Group 53"/>
            <p:cNvGrpSpPr>
              <a:grpSpLocks/>
            </p:cNvGrpSpPr>
            <p:nvPr/>
          </p:nvGrpSpPr>
          <p:grpSpPr bwMode="auto">
            <a:xfrm>
              <a:off x="1824" y="1488"/>
              <a:ext cx="1632" cy="720"/>
              <a:chOff x="1824" y="1584"/>
              <a:chExt cx="1632" cy="720"/>
            </a:xfrm>
          </p:grpSpPr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 flipH="1" flipV="1">
                <a:off x="2544" y="1584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59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240" cy="24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>
                <a:off x="3072" y="2064"/>
                <a:ext cx="288" cy="192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61"/>
              <p:cNvSpPr>
                <a:spLocks noChangeShapeType="1"/>
              </p:cNvSpPr>
              <p:nvPr/>
            </p:nvSpPr>
            <p:spPr bwMode="auto">
              <a:xfrm>
                <a:off x="3360" y="22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6345238" y="3681413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Productive performance</a:t>
            </a:r>
          </a:p>
        </p:txBody>
      </p:sp>
      <p:grpSp>
        <p:nvGrpSpPr>
          <p:cNvPr id="67" name="Group 63"/>
          <p:cNvGrpSpPr>
            <a:grpSpLocks/>
          </p:cNvGrpSpPr>
          <p:nvPr/>
        </p:nvGrpSpPr>
        <p:grpSpPr bwMode="auto">
          <a:xfrm>
            <a:off x="5715000" y="1600201"/>
            <a:ext cx="3124200" cy="2438400"/>
            <a:chOff x="5856" y="2592"/>
            <a:chExt cx="1968" cy="1536"/>
          </a:xfrm>
        </p:grpSpPr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5904" y="2592"/>
              <a:ext cx="1920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69" name="Rectangle 65" descr="Diagonales larges vers le haut"/>
            <p:cNvSpPr>
              <a:spLocks noChangeArrowheads="1"/>
            </p:cNvSpPr>
            <p:nvPr/>
          </p:nvSpPr>
          <p:spPr bwMode="auto">
            <a:xfrm>
              <a:off x="6144" y="2784"/>
              <a:ext cx="1584" cy="105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70" name="Text Box 66"/>
            <p:cNvSpPr txBox="1">
              <a:spLocks noChangeArrowheads="1"/>
            </p:cNvSpPr>
            <p:nvPr/>
          </p:nvSpPr>
          <p:spPr bwMode="auto">
            <a:xfrm rot="16200000">
              <a:off x="5571" y="3198"/>
              <a:ext cx="78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/>
                <a:t>Biodiversité</a:t>
              </a:r>
              <a:endParaRPr lang="fr-FR" altLang="fr-FR" sz="1600" dirty="0"/>
            </a:p>
          </p:txBody>
        </p:sp>
        <p:sp>
          <p:nvSpPr>
            <p:cNvPr id="71" name="Arc 67"/>
            <p:cNvSpPr>
              <a:spLocks/>
            </p:cNvSpPr>
            <p:nvPr/>
          </p:nvSpPr>
          <p:spPr bwMode="auto">
            <a:xfrm>
              <a:off x="6144" y="2976"/>
              <a:ext cx="1587" cy="1152"/>
            </a:xfrm>
            <a:custGeom>
              <a:avLst/>
              <a:gdLst>
                <a:gd name="T0" fmla="*/ 0 w 21011"/>
                <a:gd name="T1" fmla="*/ 0 h 21600"/>
                <a:gd name="T2" fmla="*/ 1 w 21011"/>
                <a:gd name="T3" fmla="*/ 0 h 21600"/>
                <a:gd name="T4" fmla="*/ 0 w 21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11"/>
                <a:gd name="T10" fmla="*/ 0 h 21600"/>
                <a:gd name="T11" fmla="*/ 21011 w 21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11" h="21600" fill="none" extrusionOk="0">
                  <a:moveTo>
                    <a:pt x="-1" y="0"/>
                  </a:moveTo>
                  <a:cubicBezTo>
                    <a:pt x="9999" y="0"/>
                    <a:pt x="18691" y="6862"/>
                    <a:pt x="21010" y="16589"/>
                  </a:cubicBezTo>
                </a:path>
                <a:path w="21011" h="21600" stroke="0" extrusionOk="0">
                  <a:moveTo>
                    <a:pt x="-1" y="0"/>
                  </a:moveTo>
                  <a:cubicBezTo>
                    <a:pt x="9999" y="0"/>
                    <a:pt x="18691" y="6862"/>
                    <a:pt x="21010" y="1658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V="1">
              <a:off x="6096" y="2640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V="1">
              <a:off x="6096" y="3888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Text Box 70"/>
            <p:cNvSpPr txBox="1">
              <a:spLocks noChangeArrowheads="1"/>
            </p:cNvSpPr>
            <p:nvPr/>
          </p:nvSpPr>
          <p:spPr bwMode="auto">
            <a:xfrm>
              <a:off x="6569" y="3894"/>
              <a:ext cx="73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/>
                <a:t>Production</a:t>
              </a:r>
              <a:endParaRPr lang="fr-FR" alt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86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30" grpId="0"/>
      <p:bldP spid="31" grpId="0"/>
      <p:bldP spid="35" grpId="0"/>
      <p:bldP spid="38" grpId="0"/>
      <p:bldP spid="39" grpId="0"/>
      <p:bldP spid="43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560299" y="3654803"/>
            <a:ext cx="116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Production</a:t>
            </a:r>
            <a:endParaRPr lang="fr-FR" altLang="fr-FR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894C-178C-4615-905D-361589DA876D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altLang="fr-FR" sz="3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37593" y="925413"/>
            <a:ext cx="23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Niveau parcelle</a:t>
            </a:r>
            <a:endParaRPr lang="fr-FR" altLang="fr-FR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91593" y="912609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Niveau paysage</a:t>
            </a:r>
            <a:endParaRPr lang="fr-FR" altLang="fr-FR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1896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1. </a:t>
            </a:r>
            <a:r>
              <a:rPr lang="fr-FR" altLang="fr-FR" sz="2400" dirty="0" smtClean="0"/>
              <a:t>Relations </a:t>
            </a:r>
            <a:br>
              <a:rPr lang="fr-FR" altLang="fr-FR" sz="2400" dirty="0" smtClean="0"/>
            </a:br>
            <a:r>
              <a:rPr lang="fr-FR" altLang="fr-FR" sz="2400" dirty="0" smtClean="0"/>
              <a:t>d’arbitrage</a:t>
            </a:r>
            <a:endParaRPr lang="fr-FR" altLang="fr-FR" sz="2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4603750"/>
            <a:ext cx="22894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2. Solutions </a:t>
            </a:r>
            <a:br>
              <a:rPr lang="fr-FR" altLang="fr-FR" sz="2400" dirty="0"/>
            </a:br>
            <a:r>
              <a:rPr lang="fr-FR" altLang="fr-FR" sz="2400" dirty="0"/>
              <a:t> </a:t>
            </a:r>
            <a:r>
              <a:rPr lang="fr-FR" altLang="fr-FR" sz="2400" dirty="0" smtClean="0"/>
              <a:t>pour dépasser</a:t>
            </a:r>
            <a:br>
              <a:rPr lang="fr-FR" altLang="fr-FR" sz="2400" dirty="0" smtClean="0"/>
            </a:br>
            <a:r>
              <a:rPr lang="fr-FR" altLang="fr-FR" sz="2400" dirty="0" smtClean="0"/>
              <a:t> ces arbitrages </a:t>
            </a:r>
            <a:endParaRPr lang="fr-FR" altLang="fr-FR" sz="1600" i="1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38400" y="838200"/>
            <a:ext cx="65532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715000" y="8382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438400" y="1447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" y="1447800"/>
            <a:ext cx="2286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" y="4114800"/>
            <a:ext cx="8839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010752" y="2564398"/>
            <a:ext cx="1242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Biodiversité</a:t>
            </a:r>
            <a:endParaRPr lang="fr-FR" altLang="fr-FR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 rot="16200000">
            <a:off x="4730750" y="2563813"/>
            <a:ext cx="230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Ecological performance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</a:rPr>
              <a:t>Résultats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923151" y="4267200"/>
            <a:ext cx="2313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336699"/>
                </a:solidFill>
              </a:rPr>
              <a:t>MAE </a:t>
            </a:r>
            <a:r>
              <a:rPr lang="fr-FR" altLang="fr-FR" sz="1800" dirty="0" err="1" smtClean="0">
                <a:solidFill>
                  <a:srgbClr val="336699"/>
                </a:solidFill>
              </a:rPr>
              <a:t>obj</a:t>
            </a:r>
            <a:r>
              <a:rPr lang="fr-FR" altLang="fr-FR" sz="1800" dirty="0" smtClean="0">
                <a:solidFill>
                  <a:srgbClr val="336699"/>
                </a:solidFill>
              </a:rPr>
              <a:t> de résultats</a:t>
            </a:r>
            <a:endParaRPr lang="fr-FR" altLang="fr-FR" sz="1800" dirty="0">
              <a:solidFill>
                <a:srgbClr val="336699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199442" y="4267200"/>
            <a:ext cx="2377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336699"/>
                </a:solidFill>
              </a:rPr>
              <a:t>Structure du paysage</a:t>
            </a:r>
            <a:endParaRPr lang="fr-FR" altLang="fr-FR" sz="1800" dirty="0">
              <a:solidFill>
                <a:srgbClr val="336699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686800" y="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2819400" y="1676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2819400" y="3657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6172200" y="2209800"/>
            <a:ext cx="2519363" cy="1828800"/>
          </a:xfrm>
          <a:custGeom>
            <a:avLst/>
            <a:gdLst>
              <a:gd name="T0" fmla="*/ 0 w 21011"/>
              <a:gd name="T1" fmla="*/ 0 h 21600"/>
              <a:gd name="T2" fmla="*/ 2147483647 w 21011"/>
              <a:gd name="T3" fmla="*/ 2147483647 h 21600"/>
              <a:gd name="T4" fmla="*/ 0 w 21011"/>
              <a:gd name="T5" fmla="*/ 2147483647 h 21600"/>
              <a:gd name="T6" fmla="*/ 0 60000 65536"/>
              <a:gd name="T7" fmla="*/ 0 60000 65536"/>
              <a:gd name="T8" fmla="*/ 0 60000 65536"/>
              <a:gd name="T9" fmla="*/ 0 w 21011"/>
              <a:gd name="T10" fmla="*/ 0 h 21600"/>
              <a:gd name="T11" fmla="*/ 21011 w 210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11" h="21600" fill="none" extrusionOk="0">
                <a:moveTo>
                  <a:pt x="-1" y="0"/>
                </a:moveTo>
                <a:cubicBezTo>
                  <a:pt x="9999" y="0"/>
                  <a:pt x="18691" y="6862"/>
                  <a:pt x="21010" y="16589"/>
                </a:cubicBezTo>
              </a:path>
              <a:path w="21011" h="21600" stroke="0" extrusionOk="0">
                <a:moveTo>
                  <a:pt x="-1" y="0"/>
                </a:moveTo>
                <a:cubicBezTo>
                  <a:pt x="9999" y="0"/>
                  <a:pt x="18691" y="6862"/>
                  <a:pt x="21010" y="165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6096000" y="16764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6096000" y="3657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3276600" y="4724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3276600" y="6400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670665" y="6399312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Production</a:t>
            </a:r>
            <a:endParaRPr lang="fr-FR" altLang="fr-FR" sz="1400" dirty="0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 rot="16200000">
            <a:off x="2568600" y="5360294"/>
            <a:ext cx="1111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Biodiversité</a:t>
            </a:r>
            <a:endParaRPr lang="fr-FR" altLang="fr-FR" sz="1400" dirty="0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3429000" y="5181600"/>
            <a:ext cx="1143000" cy="990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V="1">
            <a:off x="4038600" y="5410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3733800" y="48768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886200" y="5257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?</a:t>
            </a: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6553200" y="4724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6553200" y="6400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6908372" y="6386836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Production</a:t>
            </a:r>
            <a:endParaRPr lang="fr-FR" altLang="fr-FR" sz="1400" dirty="0"/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 rot="16200000">
            <a:off x="5845200" y="5360294"/>
            <a:ext cx="1111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/>
              <a:t>Biodiversité</a:t>
            </a:r>
            <a:endParaRPr lang="fr-FR" altLang="fr-FR" sz="1400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6705600" y="5181600"/>
            <a:ext cx="1143000" cy="990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V="1">
            <a:off x="7315200" y="5410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7010400" y="48768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7162800" y="5257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?</a:t>
            </a:r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2895600" y="2362200"/>
            <a:ext cx="2590800" cy="1219200"/>
          </a:xfrm>
          <a:custGeom>
            <a:avLst/>
            <a:gdLst>
              <a:gd name="T0" fmla="*/ 0 w 1632"/>
              <a:gd name="T1" fmla="*/ 2147483647 h 768"/>
              <a:gd name="T2" fmla="*/ 2147483647 w 1632"/>
              <a:gd name="T3" fmla="*/ 2147483647 h 768"/>
              <a:gd name="T4" fmla="*/ 2147483647 w 1632"/>
              <a:gd name="T5" fmla="*/ 0 h 768"/>
              <a:gd name="T6" fmla="*/ 2147483647 w 1632"/>
              <a:gd name="T7" fmla="*/ 0 h 768"/>
              <a:gd name="T8" fmla="*/ 2147483647 w 1632"/>
              <a:gd name="T9" fmla="*/ 2147483647 h 768"/>
              <a:gd name="T10" fmla="*/ 2147483647 w 1632"/>
              <a:gd name="T11" fmla="*/ 2147483647 h 768"/>
              <a:gd name="T12" fmla="*/ 2147483647 w 1632"/>
              <a:gd name="T13" fmla="*/ 2147483647 h 768"/>
              <a:gd name="T14" fmla="*/ 2147483647 w 1632"/>
              <a:gd name="T15" fmla="*/ 2147483647 h 768"/>
              <a:gd name="T16" fmla="*/ 2147483647 w 1632"/>
              <a:gd name="T17" fmla="*/ 2147483647 h 768"/>
              <a:gd name="T18" fmla="*/ 2147483647 w 1632"/>
              <a:gd name="T19" fmla="*/ 2147483647 h 768"/>
              <a:gd name="T20" fmla="*/ 0 w 1632"/>
              <a:gd name="T21" fmla="*/ 2147483647 h 768"/>
              <a:gd name="T22" fmla="*/ 0 w 1632"/>
              <a:gd name="T23" fmla="*/ 2147483647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32"/>
              <a:gd name="T37" fmla="*/ 0 h 768"/>
              <a:gd name="T38" fmla="*/ 1632 w 163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32" h="768">
                <a:moveTo>
                  <a:pt x="0" y="720"/>
                </a:moveTo>
                <a:lnTo>
                  <a:pt x="384" y="720"/>
                </a:lnTo>
                <a:lnTo>
                  <a:pt x="384" y="0"/>
                </a:lnTo>
                <a:lnTo>
                  <a:pt x="720" y="0"/>
                </a:lnTo>
                <a:lnTo>
                  <a:pt x="912" y="96"/>
                </a:lnTo>
                <a:lnTo>
                  <a:pt x="1008" y="240"/>
                </a:lnTo>
                <a:lnTo>
                  <a:pt x="1248" y="480"/>
                </a:lnTo>
                <a:lnTo>
                  <a:pt x="1536" y="672"/>
                </a:lnTo>
                <a:lnTo>
                  <a:pt x="1632" y="672"/>
                </a:lnTo>
                <a:lnTo>
                  <a:pt x="1632" y="768"/>
                </a:lnTo>
                <a:lnTo>
                  <a:pt x="0" y="768"/>
                </a:lnTo>
                <a:lnTo>
                  <a:pt x="0" y="7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2895600" y="2362200"/>
            <a:ext cx="2590800" cy="1143000"/>
            <a:chOff x="1824" y="1584"/>
            <a:chExt cx="1632" cy="720"/>
          </a:xfrm>
        </p:grpSpPr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1824" y="2304"/>
              <a:ext cx="38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0" cy="7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33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H="1" flipV="1">
              <a:off x="2544" y="1584"/>
              <a:ext cx="192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2736" y="1680"/>
              <a:ext cx="96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832" y="1824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072" y="2064"/>
              <a:ext cx="288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360" y="2256"/>
              <a:ext cx="9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2895600" y="1905000"/>
            <a:ext cx="2590800" cy="1676400"/>
            <a:chOff x="1824" y="1200"/>
            <a:chExt cx="1632" cy="1056"/>
          </a:xfrm>
        </p:grpSpPr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2208" y="1200"/>
              <a:ext cx="1248" cy="1008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824" y="1488"/>
              <a:ext cx="1632" cy="768"/>
            </a:xfrm>
            <a:custGeom>
              <a:avLst/>
              <a:gdLst>
                <a:gd name="T0" fmla="*/ 0 w 1632"/>
                <a:gd name="T1" fmla="*/ 720 h 768"/>
                <a:gd name="T2" fmla="*/ 384 w 1632"/>
                <a:gd name="T3" fmla="*/ 720 h 768"/>
                <a:gd name="T4" fmla="*/ 384 w 1632"/>
                <a:gd name="T5" fmla="*/ 0 h 768"/>
                <a:gd name="T6" fmla="*/ 720 w 1632"/>
                <a:gd name="T7" fmla="*/ 0 h 768"/>
                <a:gd name="T8" fmla="*/ 912 w 1632"/>
                <a:gd name="T9" fmla="*/ 96 h 768"/>
                <a:gd name="T10" fmla="*/ 1008 w 1632"/>
                <a:gd name="T11" fmla="*/ 240 h 768"/>
                <a:gd name="T12" fmla="*/ 1248 w 1632"/>
                <a:gd name="T13" fmla="*/ 480 h 768"/>
                <a:gd name="T14" fmla="*/ 1536 w 1632"/>
                <a:gd name="T15" fmla="*/ 672 h 768"/>
                <a:gd name="T16" fmla="*/ 1632 w 1632"/>
                <a:gd name="T17" fmla="*/ 672 h 768"/>
                <a:gd name="T18" fmla="*/ 1632 w 1632"/>
                <a:gd name="T19" fmla="*/ 768 h 768"/>
                <a:gd name="T20" fmla="*/ 0 w 1632"/>
                <a:gd name="T21" fmla="*/ 768 h 768"/>
                <a:gd name="T22" fmla="*/ 0 w 1632"/>
                <a:gd name="T23" fmla="*/ 72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2"/>
                <a:gd name="T37" fmla="*/ 0 h 768"/>
                <a:gd name="T38" fmla="*/ 1632 w 1632"/>
                <a:gd name="T39" fmla="*/ 768 h 7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2" h="768">
                  <a:moveTo>
                    <a:pt x="0" y="720"/>
                  </a:moveTo>
                  <a:lnTo>
                    <a:pt x="384" y="720"/>
                  </a:lnTo>
                  <a:lnTo>
                    <a:pt x="384" y="0"/>
                  </a:lnTo>
                  <a:lnTo>
                    <a:pt x="720" y="0"/>
                  </a:lnTo>
                  <a:lnTo>
                    <a:pt x="912" y="96"/>
                  </a:lnTo>
                  <a:lnTo>
                    <a:pt x="1008" y="240"/>
                  </a:lnTo>
                  <a:lnTo>
                    <a:pt x="1248" y="480"/>
                  </a:lnTo>
                  <a:lnTo>
                    <a:pt x="1536" y="672"/>
                  </a:lnTo>
                  <a:lnTo>
                    <a:pt x="1632" y="672"/>
                  </a:lnTo>
                  <a:lnTo>
                    <a:pt x="1632" y="768"/>
                  </a:lnTo>
                  <a:lnTo>
                    <a:pt x="0" y="768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7" name="Group 53"/>
            <p:cNvGrpSpPr>
              <a:grpSpLocks/>
            </p:cNvGrpSpPr>
            <p:nvPr/>
          </p:nvGrpSpPr>
          <p:grpSpPr bwMode="auto">
            <a:xfrm>
              <a:off x="1824" y="1488"/>
              <a:ext cx="1632" cy="720"/>
              <a:chOff x="1824" y="1584"/>
              <a:chExt cx="1632" cy="720"/>
            </a:xfrm>
          </p:grpSpPr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 flipH="1" flipV="1">
                <a:off x="2208" y="158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 flipH="1" flipV="1">
                <a:off x="2544" y="1584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59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240" cy="24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>
                <a:off x="3072" y="2064"/>
                <a:ext cx="288" cy="192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61"/>
              <p:cNvSpPr>
                <a:spLocks noChangeShapeType="1"/>
              </p:cNvSpPr>
              <p:nvPr/>
            </p:nvSpPr>
            <p:spPr bwMode="auto">
              <a:xfrm>
                <a:off x="3360" y="225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6345238" y="3681413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Productive performance</a:t>
            </a:r>
          </a:p>
        </p:txBody>
      </p:sp>
      <p:grpSp>
        <p:nvGrpSpPr>
          <p:cNvPr id="67" name="Group 63"/>
          <p:cNvGrpSpPr>
            <a:grpSpLocks/>
          </p:cNvGrpSpPr>
          <p:nvPr/>
        </p:nvGrpSpPr>
        <p:grpSpPr bwMode="auto">
          <a:xfrm>
            <a:off x="5715000" y="1600201"/>
            <a:ext cx="3124200" cy="2438400"/>
            <a:chOff x="5856" y="2592"/>
            <a:chExt cx="1968" cy="1536"/>
          </a:xfrm>
        </p:grpSpPr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5904" y="2592"/>
              <a:ext cx="1920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69" name="Rectangle 65" descr="Diagonales larges vers le haut"/>
            <p:cNvSpPr>
              <a:spLocks noChangeArrowheads="1"/>
            </p:cNvSpPr>
            <p:nvPr/>
          </p:nvSpPr>
          <p:spPr bwMode="auto">
            <a:xfrm>
              <a:off x="6144" y="2784"/>
              <a:ext cx="1584" cy="105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/>
            </a:p>
          </p:txBody>
        </p:sp>
        <p:sp>
          <p:nvSpPr>
            <p:cNvPr id="70" name="Text Box 66"/>
            <p:cNvSpPr txBox="1">
              <a:spLocks noChangeArrowheads="1"/>
            </p:cNvSpPr>
            <p:nvPr/>
          </p:nvSpPr>
          <p:spPr bwMode="auto">
            <a:xfrm rot="16200000">
              <a:off x="5571" y="3198"/>
              <a:ext cx="78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/>
                <a:t>Biodiversité</a:t>
              </a:r>
              <a:endParaRPr lang="fr-FR" altLang="fr-FR" sz="1600" dirty="0"/>
            </a:p>
          </p:txBody>
        </p:sp>
        <p:sp>
          <p:nvSpPr>
            <p:cNvPr id="71" name="Arc 67"/>
            <p:cNvSpPr>
              <a:spLocks/>
            </p:cNvSpPr>
            <p:nvPr/>
          </p:nvSpPr>
          <p:spPr bwMode="auto">
            <a:xfrm>
              <a:off x="6144" y="2976"/>
              <a:ext cx="1587" cy="1152"/>
            </a:xfrm>
            <a:custGeom>
              <a:avLst/>
              <a:gdLst>
                <a:gd name="T0" fmla="*/ 0 w 21011"/>
                <a:gd name="T1" fmla="*/ 0 h 21600"/>
                <a:gd name="T2" fmla="*/ 1 w 21011"/>
                <a:gd name="T3" fmla="*/ 0 h 21600"/>
                <a:gd name="T4" fmla="*/ 0 w 21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11"/>
                <a:gd name="T10" fmla="*/ 0 h 21600"/>
                <a:gd name="T11" fmla="*/ 21011 w 21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11" h="21600" fill="none" extrusionOk="0">
                  <a:moveTo>
                    <a:pt x="-1" y="0"/>
                  </a:moveTo>
                  <a:cubicBezTo>
                    <a:pt x="9999" y="0"/>
                    <a:pt x="18691" y="6862"/>
                    <a:pt x="21010" y="16589"/>
                  </a:cubicBezTo>
                </a:path>
                <a:path w="21011" h="21600" stroke="0" extrusionOk="0">
                  <a:moveTo>
                    <a:pt x="-1" y="0"/>
                  </a:moveTo>
                  <a:cubicBezTo>
                    <a:pt x="9999" y="0"/>
                    <a:pt x="18691" y="6862"/>
                    <a:pt x="21010" y="1658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V="1">
              <a:off x="6096" y="2640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V="1">
              <a:off x="6096" y="3888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Text Box 70"/>
            <p:cNvSpPr txBox="1">
              <a:spLocks noChangeArrowheads="1"/>
            </p:cNvSpPr>
            <p:nvPr/>
          </p:nvSpPr>
          <p:spPr bwMode="auto">
            <a:xfrm>
              <a:off x="6569" y="3894"/>
              <a:ext cx="73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/>
                <a:t>Production</a:t>
              </a:r>
              <a:endParaRPr lang="fr-FR" altLang="fr-FR" sz="1600" dirty="0"/>
            </a:p>
          </p:txBody>
        </p:sp>
      </p:grpSp>
      <p:sp>
        <p:nvSpPr>
          <p:cNvPr id="3" name="Rectangle à coins arrondis 2"/>
          <p:cNvSpPr/>
          <p:nvPr/>
        </p:nvSpPr>
        <p:spPr>
          <a:xfrm>
            <a:off x="5791200" y="4114800"/>
            <a:ext cx="3101280" cy="266382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30" grpId="0"/>
      <p:bldP spid="31" grpId="0"/>
      <p:bldP spid="35" grpId="0"/>
      <p:bldP spid="38" grpId="0"/>
      <p:bldP spid="39" grpId="0"/>
      <p:bldP spid="43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23850" y="1168400"/>
            <a:ext cx="8507413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fr-FR" sz="360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468313" y="765175"/>
            <a:ext cx="35385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>
                <a:solidFill>
                  <a:schemeClr val="tx2"/>
                </a:solidFill>
              </a:rPr>
              <a:t>Mobilité des juvéniles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828675" y="3140075"/>
            <a:ext cx="3744913" cy="35988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572000" y="3140075"/>
            <a:ext cx="3744913" cy="3602038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1908175" y="17732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Fauche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5867400" y="17732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Pâture</a:t>
            </a: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827088" y="2212975"/>
            <a:ext cx="35988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/>
              <a:t>Bonne fécondité (pas de piétinement)</a:t>
            </a:r>
          </a:p>
          <a:p>
            <a:r>
              <a:rPr lang="fr-FR" sz="1600" i="1"/>
              <a:t>Faible survie juvénile (mauvaise  </a:t>
            </a:r>
          </a:p>
          <a:p>
            <a:r>
              <a:rPr lang="fr-FR" sz="1600" i="1"/>
              <a:t>   hauteur d’herbe)</a:t>
            </a:r>
            <a:r>
              <a:rPr lang="fr-FR"/>
              <a:t> </a:t>
            </a:r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>
            <a:off x="4570413" y="1924050"/>
            <a:ext cx="1587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4714875" y="2420938"/>
            <a:ext cx="44291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/>
              <a:t>Mauvaise fécondité (piétinement)</a:t>
            </a:r>
          </a:p>
          <a:p>
            <a:r>
              <a:rPr lang="fr-FR" sz="1600" i="1"/>
              <a:t>Forte survie juvénile (bonne hauteur d’herbe)</a:t>
            </a:r>
            <a:r>
              <a:rPr lang="fr-FR"/>
              <a:t> </a:t>
            </a:r>
          </a:p>
        </p:txBody>
      </p:sp>
      <p:sp>
        <p:nvSpPr>
          <p:cNvPr id="92202" name="Rectangle 4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3200">
                <a:solidFill>
                  <a:schemeClr val="bg1"/>
                </a:solidFill>
              </a:rPr>
              <a:t>Vers la prise en compte de l’espace</a:t>
            </a:r>
          </a:p>
        </p:txBody>
      </p:sp>
      <p:pic>
        <p:nvPicPr>
          <p:cNvPr id="92203" name="Picture 43" descr="Vanneau_Elev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908050"/>
            <a:ext cx="214788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4" name="Rectangle 44"/>
          <p:cNvSpPr>
            <a:spLocks noChangeArrowheads="1"/>
          </p:cNvSpPr>
          <p:nvPr/>
        </p:nvSpPr>
        <p:spPr bwMode="auto">
          <a:xfrm>
            <a:off x="6732588" y="836613"/>
            <a:ext cx="2303462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2205" name="Picture 45" descr="color35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349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6" name="Picture 46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503238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07" name="Group 47"/>
          <p:cNvGrpSpPr>
            <a:grpSpLocks/>
          </p:cNvGrpSpPr>
          <p:nvPr/>
        </p:nvGrpSpPr>
        <p:grpSpPr bwMode="auto">
          <a:xfrm>
            <a:off x="4789488" y="1778000"/>
            <a:ext cx="431800" cy="431800"/>
            <a:chOff x="612" y="1434"/>
            <a:chExt cx="136" cy="136"/>
          </a:xfrm>
        </p:grpSpPr>
        <p:sp>
          <p:nvSpPr>
            <p:cNvPr id="92208" name="Line 48"/>
            <p:cNvSpPr>
              <a:spLocks noChangeShapeType="1"/>
            </p:cNvSpPr>
            <p:nvPr/>
          </p:nvSpPr>
          <p:spPr bwMode="auto">
            <a:xfrm>
              <a:off x="612" y="1434"/>
              <a:ext cx="135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09" name="Line 49"/>
            <p:cNvSpPr>
              <a:spLocks noChangeShapeType="1"/>
            </p:cNvSpPr>
            <p:nvPr/>
          </p:nvSpPr>
          <p:spPr bwMode="auto">
            <a:xfrm flipV="1">
              <a:off x="612" y="1434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2210" name="Picture 50" descr="color35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73238"/>
            <a:ext cx="4349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1" name="Picture 51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4825"/>
            <a:ext cx="503237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2" name="Group 52"/>
          <p:cNvGrpSpPr>
            <a:grpSpLocks/>
          </p:cNvGrpSpPr>
          <p:nvPr/>
        </p:nvGrpSpPr>
        <p:grpSpPr bwMode="auto">
          <a:xfrm>
            <a:off x="3779838" y="1773238"/>
            <a:ext cx="431800" cy="431800"/>
            <a:chOff x="612" y="1434"/>
            <a:chExt cx="136" cy="136"/>
          </a:xfrm>
        </p:grpSpPr>
        <p:sp>
          <p:nvSpPr>
            <p:cNvPr id="92213" name="Line 53"/>
            <p:cNvSpPr>
              <a:spLocks noChangeShapeType="1"/>
            </p:cNvSpPr>
            <p:nvPr/>
          </p:nvSpPr>
          <p:spPr bwMode="auto">
            <a:xfrm>
              <a:off x="612" y="1434"/>
              <a:ext cx="135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14" name="Line 54"/>
            <p:cNvSpPr>
              <a:spLocks noChangeShapeType="1"/>
            </p:cNvSpPr>
            <p:nvPr/>
          </p:nvSpPr>
          <p:spPr bwMode="auto">
            <a:xfrm flipV="1">
              <a:off x="612" y="1434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2224" name="Group 64"/>
          <p:cNvGrpSpPr>
            <a:grpSpLocks/>
          </p:cNvGrpSpPr>
          <p:nvPr/>
        </p:nvGrpSpPr>
        <p:grpSpPr bwMode="auto">
          <a:xfrm>
            <a:off x="3276600" y="4102100"/>
            <a:ext cx="863600" cy="477838"/>
            <a:chOff x="793" y="1480"/>
            <a:chExt cx="953" cy="499"/>
          </a:xfrm>
        </p:grpSpPr>
        <p:sp>
          <p:nvSpPr>
            <p:cNvPr id="92225" name="Rectangle 65"/>
            <p:cNvSpPr>
              <a:spLocks noChangeArrowheads="1"/>
            </p:cNvSpPr>
            <p:nvPr/>
          </p:nvSpPr>
          <p:spPr bwMode="auto">
            <a:xfrm>
              <a:off x="793" y="1480"/>
              <a:ext cx="95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2226" name="Picture 66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7256">
              <a:off x="1433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27" name="Picture 67" descr="color35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25"/>
              <a:ext cx="362" cy="3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28" name="Picture 68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244" name="Group 84"/>
          <p:cNvGrpSpPr>
            <a:grpSpLocks/>
          </p:cNvGrpSpPr>
          <p:nvPr/>
        </p:nvGrpSpPr>
        <p:grpSpPr bwMode="auto">
          <a:xfrm>
            <a:off x="1403350" y="5084763"/>
            <a:ext cx="863600" cy="477837"/>
            <a:chOff x="793" y="1480"/>
            <a:chExt cx="953" cy="499"/>
          </a:xfrm>
        </p:grpSpPr>
        <p:sp>
          <p:nvSpPr>
            <p:cNvPr id="92245" name="Rectangle 85"/>
            <p:cNvSpPr>
              <a:spLocks noChangeArrowheads="1"/>
            </p:cNvSpPr>
            <p:nvPr/>
          </p:nvSpPr>
          <p:spPr bwMode="auto">
            <a:xfrm>
              <a:off x="793" y="1480"/>
              <a:ext cx="95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2246" name="Picture 86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7256">
              <a:off x="1433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47" name="Picture 87" descr="color35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25"/>
              <a:ext cx="362" cy="3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48" name="Picture 88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249" name="Group 89"/>
          <p:cNvGrpSpPr>
            <a:grpSpLocks/>
          </p:cNvGrpSpPr>
          <p:nvPr/>
        </p:nvGrpSpPr>
        <p:grpSpPr bwMode="auto">
          <a:xfrm>
            <a:off x="2987675" y="5445125"/>
            <a:ext cx="863600" cy="477838"/>
            <a:chOff x="793" y="1480"/>
            <a:chExt cx="953" cy="499"/>
          </a:xfrm>
        </p:grpSpPr>
        <p:sp>
          <p:nvSpPr>
            <p:cNvPr id="92250" name="Rectangle 90"/>
            <p:cNvSpPr>
              <a:spLocks noChangeArrowheads="1"/>
            </p:cNvSpPr>
            <p:nvPr/>
          </p:nvSpPr>
          <p:spPr bwMode="auto">
            <a:xfrm>
              <a:off x="793" y="1480"/>
              <a:ext cx="95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2251" name="Picture 91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7256">
              <a:off x="1433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52" name="Picture 92" descr="color35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25"/>
              <a:ext cx="362" cy="3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53" name="Picture 93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254" name="Group 94"/>
          <p:cNvGrpSpPr>
            <a:grpSpLocks/>
          </p:cNvGrpSpPr>
          <p:nvPr/>
        </p:nvGrpSpPr>
        <p:grpSpPr bwMode="auto">
          <a:xfrm>
            <a:off x="1619250" y="3644900"/>
            <a:ext cx="863600" cy="477838"/>
            <a:chOff x="793" y="1480"/>
            <a:chExt cx="953" cy="499"/>
          </a:xfrm>
        </p:grpSpPr>
        <p:sp>
          <p:nvSpPr>
            <p:cNvPr id="92255" name="Rectangle 95"/>
            <p:cNvSpPr>
              <a:spLocks noChangeArrowheads="1"/>
            </p:cNvSpPr>
            <p:nvPr/>
          </p:nvSpPr>
          <p:spPr bwMode="auto">
            <a:xfrm>
              <a:off x="793" y="1480"/>
              <a:ext cx="95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2256" name="Picture 96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7256">
              <a:off x="1433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57" name="Picture 97" descr="color35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25"/>
              <a:ext cx="362" cy="3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58" name="Picture 98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259" name="Group 99"/>
          <p:cNvGrpSpPr>
            <a:grpSpLocks/>
          </p:cNvGrpSpPr>
          <p:nvPr/>
        </p:nvGrpSpPr>
        <p:grpSpPr bwMode="auto">
          <a:xfrm>
            <a:off x="5076825" y="3716338"/>
            <a:ext cx="863600" cy="477837"/>
            <a:chOff x="793" y="1480"/>
            <a:chExt cx="953" cy="499"/>
          </a:xfrm>
        </p:grpSpPr>
        <p:sp>
          <p:nvSpPr>
            <p:cNvPr id="92260" name="Rectangle 100"/>
            <p:cNvSpPr>
              <a:spLocks noChangeArrowheads="1"/>
            </p:cNvSpPr>
            <p:nvPr/>
          </p:nvSpPr>
          <p:spPr bwMode="auto">
            <a:xfrm>
              <a:off x="793" y="1480"/>
              <a:ext cx="95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2261" name="Picture 101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7256">
              <a:off x="1433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62" name="Picture 102" descr="color35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25"/>
              <a:ext cx="362" cy="3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63" name="Picture 103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264" name="Group 104"/>
          <p:cNvGrpSpPr>
            <a:grpSpLocks/>
          </p:cNvGrpSpPr>
          <p:nvPr/>
        </p:nvGrpSpPr>
        <p:grpSpPr bwMode="auto">
          <a:xfrm>
            <a:off x="6732588" y="5589588"/>
            <a:ext cx="863600" cy="477837"/>
            <a:chOff x="793" y="1480"/>
            <a:chExt cx="953" cy="499"/>
          </a:xfrm>
        </p:grpSpPr>
        <p:sp>
          <p:nvSpPr>
            <p:cNvPr id="92265" name="Rectangle 105"/>
            <p:cNvSpPr>
              <a:spLocks noChangeArrowheads="1"/>
            </p:cNvSpPr>
            <p:nvPr/>
          </p:nvSpPr>
          <p:spPr bwMode="auto">
            <a:xfrm>
              <a:off x="793" y="1480"/>
              <a:ext cx="95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2266" name="Picture 106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7256">
              <a:off x="1433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67" name="Picture 107" descr="color35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25"/>
              <a:ext cx="362" cy="3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68" name="Picture 108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269" name="Group 109"/>
          <p:cNvGrpSpPr>
            <a:grpSpLocks/>
          </p:cNvGrpSpPr>
          <p:nvPr/>
        </p:nvGrpSpPr>
        <p:grpSpPr bwMode="auto">
          <a:xfrm>
            <a:off x="5219700" y="5734050"/>
            <a:ext cx="863600" cy="477838"/>
            <a:chOff x="793" y="1480"/>
            <a:chExt cx="953" cy="499"/>
          </a:xfrm>
        </p:grpSpPr>
        <p:sp>
          <p:nvSpPr>
            <p:cNvPr id="92270" name="Rectangle 110"/>
            <p:cNvSpPr>
              <a:spLocks noChangeArrowheads="1"/>
            </p:cNvSpPr>
            <p:nvPr/>
          </p:nvSpPr>
          <p:spPr bwMode="auto">
            <a:xfrm>
              <a:off x="793" y="1480"/>
              <a:ext cx="95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2271" name="Picture 111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7256">
              <a:off x="1433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72" name="Picture 112" descr="color35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25"/>
              <a:ext cx="362" cy="3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73" name="Picture 113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274" name="Group 114"/>
          <p:cNvGrpSpPr>
            <a:grpSpLocks/>
          </p:cNvGrpSpPr>
          <p:nvPr/>
        </p:nvGrpSpPr>
        <p:grpSpPr bwMode="auto">
          <a:xfrm>
            <a:off x="6732588" y="4221163"/>
            <a:ext cx="863600" cy="477837"/>
            <a:chOff x="793" y="1480"/>
            <a:chExt cx="953" cy="499"/>
          </a:xfrm>
        </p:grpSpPr>
        <p:sp>
          <p:nvSpPr>
            <p:cNvPr id="92275" name="Rectangle 115"/>
            <p:cNvSpPr>
              <a:spLocks noChangeArrowheads="1"/>
            </p:cNvSpPr>
            <p:nvPr/>
          </p:nvSpPr>
          <p:spPr bwMode="auto">
            <a:xfrm>
              <a:off x="793" y="1480"/>
              <a:ext cx="95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2276" name="Picture 116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7256">
              <a:off x="1433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77" name="Picture 117" descr="color35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25"/>
              <a:ext cx="362" cy="36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2278" name="Picture 118" descr="grand_oeuf_vierge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5"/>
              <a:ext cx="269" cy="29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92279" name="Line 119"/>
          <p:cNvSpPr>
            <a:spLocks noChangeShapeType="1"/>
          </p:cNvSpPr>
          <p:nvPr/>
        </p:nvSpPr>
        <p:spPr bwMode="auto">
          <a:xfrm>
            <a:off x="5003800" y="3644900"/>
            <a:ext cx="10080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80" name="Line 120"/>
          <p:cNvSpPr>
            <a:spLocks noChangeShapeType="1"/>
          </p:cNvSpPr>
          <p:nvPr/>
        </p:nvSpPr>
        <p:spPr bwMode="auto">
          <a:xfrm flipV="1">
            <a:off x="4932363" y="3644900"/>
            <a:ext cx="11525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81" name="Line 121"/>
          <p:cNvSpPr>
            <a:spLocks noChangeShapeType="1"/>
          </p:cNvSpPr>
          <p:nvPr/>
        </p:nvSpPr>
        <p:spPr bwMode="auto">
          <a:xfrm>
            <a:off x="6659563" y="5516563"/>
            <a:ext cx="1008062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82" name="Line 122"/>
          <p:cNvSpPr>
            <a:spLocks noChangeShapeType="1"/>
          </p:cNvSpPr>
          <p:nvPr/>
        </p:nvSpPr>
        <p:spPr bwMode="auto">
          <a:xfrm flipV="1">
            <a:off x="6588125" y="5516563"/>
            <a:ext cx="11525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07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9" grpId="0" animBg="1"/>
      <p:bldP spid="92280" grpId="0" animBg="1"/>
      <p:bldP spid="92281" grpId="0" animBg="1"/>
      <p:bldP spid="922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/>
          <a:stretch>
            <a:fillRect/>
          </a:stretch>
        </p:blipFill>
        <p:spPr bwMode="auto">
          <a:xfrm>
            <a:off x="250825" y="1196975"/>
            <a:ext cx="43576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6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Arial" charset="0"/>
              </a:rPr>
              <a:t>Contexte </a:t>
            </a:r>
            <a:r>
              <a:rPr lang="fr-FR" altLang="fr-FR" dirty="0" smtClean="0">
                <a:solidFill>
                  <a:schemeClr val="bg1"/>
                </a:solidFill>
                <a:latin typeface="Arial" charset="0"/>
              </a:rPr>
              <a:t>agricole, effets de l’intensification</a:t>
            </a:r>
            <a:endParaRPr lang="fr-FR" alt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0" name="ZoneTexte 5"/>
          <p:cNvSpPr txBox="1">
            <a:spLocks noChangeArrowheads="1"/>
          </p:cNvSpPr>
          <p:nvPr/>
        </p:nvSpPr>
        <p:spPr bwMode="auto">
          <a:xfrm>
            <a:off x="4572000" y="2708275"/>
            <a:ext cx="458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Intensification de l’agriculture 1950 -&gt; 2010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"/>
          <a:stretch>
            <a:fillRect/>
          </a:stretch>
        </p:blipFill>
        <p:spPr bwMode="auto">
          <a:xfrm>
            <a:off x="4787900" y="4005263"/>
            <a:ext cx="403225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4938713" y="5861050"/>
            <a:ext cx="1136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 i="1">
                <a:latin typeface="Times New Roman" pitchFamily="18" charset="0"/>
              </a:rPr>
              <a:t>STOC (2009)</a:t>
            </a:r>
          </a:p>
        </p:txBody>
      </p:sp>
      <p:sp>
        <p:nvSpPr>
          <p:cNvPr id="4103" name="ZoneTexte 1"/>
          <p:cNvSpPr txBox="1">
            <a:spLocks noChangeArrowheads="1"/>
          </p:cNvSpPr>
          <p:nvPr/>
        </p:nvSpPr>
        <p:spPr bwMode="auto">
          <a:xfrm>
            <a:off x="919163" y="4810125"/>
            <a:ext cx="372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Impacts négatifs sur la biodiversité</a:t>
            </a:r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602894C-178C-4615-905D-361589DA876D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41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468313" y="765175"/>
            <a:ext cx="35385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>
                <a:solidFill>
                  <a:schemeClr val="tx2"/>
                </a:solidFill>
              </a:rPr>
              <a:t>Mobilité des juvéniles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827088" y="3141663"/>
            <a:ext cx="3744912" cy="35988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572000" y="3140075"/>
            <a:ext cx="3744913" cy="3602038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908175" y="17732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Fauche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5867400" y="17732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Pâture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827088" y="2212975"/>
            <a:ext cx="35988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/>
              <a:t>Bonne fécondité (pas de piétinement)</a:t>
            </a:r>
          </a:p>
          <a:p>
            <a:r>
              <a:rPr lang="fr-FR" sz="1600" i="1"/>
              <a:t>Faible survie juvénile (mauvaise  </a:t>
            </a:r>
          </a:p>
          <a:p>
            <a:r>
              <a:rPr lang="fr-FR" sz="1600" i="1"/>
              <a:t>   hauteur d’herbe)</a:t>
            </a:r>
            <a:r>
              <a:rPr lang="fr-FR"/>
              <a:t> </a:t>
            </a: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4570413" y="1924050"/>
            <a:ext cx="1587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4714875" y="2420938"/>
            <a:ext cx="44291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/>
              <a:t>Mauvaise fécondité (piétinement)</a:t>
            </a:r>
          </a:p>
          <a:p>
            <a:r>
              <a:rPr lang="fr-FR" sz="1600" i="1"/>
              <a:t>Forte survie juvénile (bonne hauteur d’herbe)</a:t>
            </a:r>
            <a:r>
              <a:rPr lang="fr-FR"/>
              <a:t> 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3200">
                <a:solidFill>
                  <a:schemeClr val="bg1"/>
                </a:solidFill>
              </a:rPr>
              <a:t>Vers la prise en compte de l’espace</a:t>
            </a:r>
          </a:p>
        </p:txBody>
      </p:sp>
      <p:pic>
        <p:nvPicPr>
          <p:cNvPr id="95244" name="Picture 12" descr="Vanneau_Elev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908050"/>
            <a:ext cx="214788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6732588" y="836613"/>
            <a:ext cx="2303462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5246" name="Picture 14" descr="color35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349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7" name="Picture 15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503238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4789488" y="1778000"/>
            <a:ext cx="431800" cy="431800"/>
            <a:chOff x="612" y="1434"/>
            <a:chExt cx="136" cy="136"/>
          </a:xfrm>
        </p:grpSpPr>
        <p:sp>
          <p:nvSpPr>
            <p:cNvPr id="95249" name="Line 17"/>
            <p:cNvSpPr>
              <a:spLocks noChangeShapeType="1"/>
            </p:cNvSpPr>
            <p:nvPr/>
          </p:nvSpPr>
          <p:spPr bwMode="auto">
            <a:xfrm>
              <a:off x="612" y="1434"/>
              <a:ext cx="135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 flipV="1">
              <a:off x="612" y="1434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5251" name="Picture 19" descr="color35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73238"/>
            <a:ext cx="4349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2" name="Picture 20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4825"/>
            <a:ext cx="503237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53" name="Group 21"/>
          <p:cNvGrpSpPr>
            <a:grpSpLocks/>
          </p:cNvGrpSpPr>
          <p:nvPr/>
        </p:nvGrpSpPr>
        <p:grpSpPr bwMode="auto">
          <a:xfrm>
            <a:off x="3779838" y="1773238"/>
            <a:ext cx="431800" cy="431800"/>
            <a:chOff x="612" y="1434"/>
            <a:chExt cx="136" cy="136"/>
          </a:xfrm>
        </p:grpSpPr>
        <p:sp>
          <p:nvSpPr>
            <p:cNvPr id="95254" name="Line 22"/>
            <p:cNvSpPr>
              <a:spLocks noChangeShapeType="1"/>
            </p:cNvSpPr>
            <p:nvPr/>
          </p:nvSpPr>
          <p:spPr bwMode="auto">
            <a:xfrm>
              <a:off x="612" y="1434"/>
              <a:ext cx="135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255" name="Line 23"/>
            <p:cNvSpPr>
              <a:spLocks noChangeShapeType="1"/>
            </p:cNvSpPr>
            <p:nvPr/>
          </p:nvSpPr>
          <p:spPr bwMode="auto">
            <a:xfrm flipV="1">
              <a:off x="612" y="1434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5300" name="Picture 68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05263"/>
            <a:ext cx="86360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01" name="Picture 69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516563"/>
            <a:ext cx="863600" cy="708025"/>
          </a:xfrm>
          <a:prstGeom prst="rect">
            <a:avLst/>
          </a:prstGeom>
          <a:noFill/>
          <a:ln w="508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02" name="Picture 70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3825"/>
            <a:ext cx="863600" cy="708025"/>
          </a:xfrm>
          <a:prstGeom prst="rect">
            <a:avLst/>
          </a:prstGeom>
          <a:noFill/>
          <a:ln w="508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03" name="Picture 71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00438"/>
            <a:ext cx="86360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04" name="Picture 72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941888"/>
            <a:ext cx="863600" cy="708025"/>
          </a:xfrm>
          <a:prstGeom prst="rect">
            <a:avLst/>
          </a:prstGeom>
          <a:noFill/>
          <a:ln w="508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05" name="Picture 73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300663"/>
            <a:ext cx="86360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306" name="Line 74"/>
          <p:cNvSpPr>
            <a:spLocks noChangeShapeType="1"/>
          </p:cNvSpPr>
          <p:nvPr/>
        </p:nvSpPr>
        <p:spPr bwMode="auto">
          <a:xfrm>
            <a:off x="1331913" y="5157788"/>
            <a:ext cx="1008062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307" name="Line 75"/>
          <p:cNvSpPr>
            <a:spLocks noChangeShapeType="1"/>
          </p:cNvSpPr>
          <p:nvPr/>
        </p:nvSpPr>
        <p:spPr bwMode="auto">
          <a:xfrm flipV="1">
            <a:off x="1258888" y="5157788"/>
            <a:ext cx="11525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308" name="Line 76"/>
          <p:cNvSpPr>
            <a:spLocks noChangeShapeType="1"/>
          </p:cNvSpPr>
          <p:nvPr/>
        </p:nvSpPr>
        <p:spPr bwMode="auto">
          <a:xfrm>
            <a:off x="2916238" y="5373688"/>
            <a:ext cx="1008062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309" name="Line 77"/>
          <p:cNvSpPr>
            <a:spLocks noChangeShapeType="1"/>
          </p:cNvSpPr>
          <p:nvPr/>
        </p:nvSpPr>
        <p:spPr bwMode="auto">
          <a:xfrm flipV="1">
            <a:off x="2916238" y="5300663"/>
            <a:ext cx="11525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19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15641E-6 L 0.2125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7737E-6 L 0.36233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20176E-6 L -0.42535 -0.063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3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06" grpId="0" animBg="1"/>
      <p:bldP spid="95307" grpId="0" animBg="1"/>
      <p:bldP spid="95308" grpId="0" animBg="1"/>
      <p:bldP spid="953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68313" y="765175"/>
            <a:ext cx="35385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>
                <a:solidFill>
                  <a:schemeClr val="tx2"/>
                </a:solidFill>
              </a:rPr>
              <a:t>Mobilité des juvéniles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827088" y="3141663"/>
            <a:ext cx="3744912" cy="35988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572000" y="3140075"/>
            <a:ext cx="3744913" cy="3602038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908175" y="17732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Fauche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867400" y="17732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Pâture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827088" y="2212975"/>
            <a:ext cx="35988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/>
              <a:t>Bonne fécondité (pas de piétinement)</a:t>
            </a:r>
          </a:p>
          <a:p>
            <a:r>
              <a:rPr lang="fr-FR" sz="1600" i="1"/>
              <a:t>Faible survie juvénile (mauvaise  </a:t>
            </a:r>
          </a:p>
          <a:p>
            <a:r>
              <a:rPr lang="fr-FR" sz="1600" i="1"/>
              <a:t>   hauteur d’herbe)</a:t>
            </a:r>
            <a:r>
              <a:rPr lang="fr-FR"/>
              <a:t> 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4570413" y="1924050"/>
            <a:ext cx="1587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714875" y="2420938"/>
            <a:ext cx="44291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/>
              <a:t>Mauvaise fécondité (piétinement)</a:t>
            </a:r>
          </a:p>
          <a:p>
            <a:r>
              <a:rPr lang="fr-FR" sz="1600" i="1"/>
              <a:t>Forte survie juvénile (bonne hauteur d’herbe)</a:t>
            </a:r>
            <a:r>
              <a:rPr lang="fr-FR"/>
              <a:t> 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3200">
                <a:solidFill>
                  <a:schemeClr val="bg1"/>
                </a:solidFill>
              </a:rPr>
              <a:t>Vers la prise en compte de l’espace</a:t>
            </a:r>
          </a:p>
        </p:txBody>
      </p:sp>
      <p:pic>
        <p:nvPicPr>
          <p:cNvPr id="96267" name="Picture 11" descr="Vanneau_Elev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908050"/>
            <a:ext cx="214788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6732588" y="836613"/>
            <a:ext cx="2303462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6269" name="Picture 13" descr="color35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349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0" name="Picture 14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503238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271" name="Group 15"/>
          <p:cNvGrpSpPr>
            <a:grpSpLocks/>
          </p:cNvGrpSpPr>
          <p:nvPr/>
        </p:nvGrpSpPr>
        <p:grpSpPr bwMode="auto">
          <a:xfrm>
            <a:off x="4789488" y="1778000"/>
            <a:ext cx="431800" cy="431800"/>
            <a:chOff x="612" y="1434"/>
            <a:chExt cx="136" cy="136"/>
          </a:xfrm>
        </p:grpSpPr>
        <p:sp>
          <p:nvSpPr>
            <p:cNvPr id="96272" name="Line 16"/>
            <p:cNvSpPr>
              <a:spLocks noChangeShapeType="1"/>
            </p:cNvSpPr>
            <p:nvPr/>
          </p:nvSpPr>
          <p:spPr bwMode="auto">
            <a:xfrm>
              <a:off x="612" y="1434"/>
              <a:ext cx="135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273" name="Line 17"/>
            <p:cNvSpPr>
              <a:spLocks noChangeShapeType="1"/>
            </p:cNvSpPr>
            <p:nvPr/>
          </p:nvSpPr>
          <p:spPr bwMode="auto">
            <a:xfrm flipV="1">
              <a:off x="612" y="1434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6274" name="Picture 18" descr="color35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73238"/>
            <a:ext cx="4349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5" name="Picture 19" descr="Clique ici pour imprimer le coloriage Dans la ferme !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4825"/>
            <a:ext cx="503237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276" name="Group 20"/>
          <p:cNvGrpSpPr>
            <a:grpSpLocks/>
          </p:cNvGrpSpPr>
          <p:nvPr/>
        </p:nvGrpSpPr>
        <p:grpSpPr bwMode="auto">
          <a:xfrm>
            <a:off x="3779838" y="1773238"/>
            <a:ext cx="431800" cy="431800"/>
            <a:chOff x="612" y="1434"/>
            <a:chExt cx="136" cy="136"/>
          </a:xfrm>
        </p:grpSpPr>
        <p:sp>
          <p:nvSpPr>
            <p:cNvPr id="96277" name="Line 21"/>
            <p:cNvSpPr>
              <a:spLocks noChangeShapeType="1"/>
            </p:cNvSpPr>
            <p:nvPr/>
          </p:nvSpPr>
          <p:spPr bwMode="auto">
            <a:xfrm>
              <a:off x="612" y="1434"/>
              <a:ext cx="135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278" name="Line 22"/>
            <p:cNvSpPr>
              <a:spLocks noChangeShapeType="1"/>
            </p:cNvSpPr>
            <p:nvPr/>
          </p:nvSpPr>
          <p:spPr bwMode="auto">
            <a:xfrm flipV="1">
              <a:off x="612" y="1434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6289" name="Group 33"/>
          <p:cNvGrpSpPr>
            <a:grpSpLocks/>
          </p:cNvGrpSpPr>
          <p:nvPr/>
        </p:nvGrpSpPr>
        <p:grpSpPr bwMode="auto">
          <a:xfrm>
            <a:off x="1116013" y="3716338"/>
            <a:ext cx="6688137" cy="2520950"/>
            <a:chOff x="703" y="2341"/>
            <a:chExt cx="4213" cy="1588"/>
          </a:xfrm>
        </p:grpSpPr>
        <p:pic>
          <p:nvPicPr>
            <p:cNvPr id="96290" name="Picture 34" descr="li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341"/>
              <a:ext cx="1994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1" name="Picture 35" descr="assiette_et_couvert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614"/>
              <a:ext cx="1764" cy="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5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5940152" y="3068960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5292080" y="3717032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5940152" y="3717032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/>
          <p:cNvSpPr/>
          <p:nvPr/>
        </p:nvSpPr>
        <p:spPr>
          <a:xfrm>
            <a:off x="3995936" y="4365104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4644008" y="4365104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4644008" y="5013176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3347864" y="3068960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699792" y="3717032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/>
          <p:cNvSpPr/>
          <p:nvPr/>
        </p:nvSpPr>
        <p:spPr>
          <a:xfrm>
            <a:off x="3995936" y="1772816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>
            <a:off x="3995936" y="2420888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3995936" y="3068960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3347864" y="3717032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2699792" y="4365104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0" y="46365"/>
            <a:ext cx="840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Modéliser pour éclairer la décision publique</a:t>
            </a:r>
            <a:endParaRPr lang="fr-FR" sz="3600" dirty="0"/>
          </a:p>
        </p:txBody>
      </p:sp>
      <p:sp>
        <p:nvSpPr>
          <p:cNvPr id="58" name="Rectangle 57"/>
          <p:cNvSpPr/>
          <p:nvPr/>
        </p:nvSpPr>
        <p:spPr>
          <a:xfrm>
            <a:off x="2555776" y="1628800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3203848" y="1628800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3851920" y="1628800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4644008" y="1772816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5292080" y="1772816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940152" y="1772816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2555776" y="2276872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3203848" y="2276872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851920" y="2276872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4644008" y="2420888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5292080" y="2420888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5940152" y="2420888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2555776" y="2924944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3203848" y="2924944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3851920" y="2924944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4644008" y="3068960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5148064" y="2924944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5796136" y="2924944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555776" y="3573016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3203848" y="3573016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995936" y="3717032"/>
            <a:ext cx="648072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644008" y="3717032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5148064" y="3573016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5796136" y="3573016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2555776" y="4221088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3347864" y="4365104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3851920" y="4221088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4499992" y="4221088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5292080" y="4365104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5940152" y="4365104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2699792" y="5013176"/>
            <a:ext cx="648072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3347864" y="5013176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3995936" y="5013176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4499992" y="4869160"/>
            <a:ext cx="648072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5292080" y="5013176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5940152" y="5013176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120"/>
          <p:cNvCxnSpPr/>
          <p:nvPr/>
        </p:nvCxnSpPr>
        <p:spPr>
          <a:xfrm>
            <a:off x="2555776" y="1628800"/>
            <a:ext cx="1944216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V="1">
            <a:off x="2555776" y="1628800"/>
            <a:ext cx="0" cy="32403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V="1">
            <a:off x="3203848" y="4221088"/>
            <a:ext cx="0" cy="648072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6444208" y="2924944"/>
            <a:ext cx="0" cy="129614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5148064" y="2924944"/>
            <a:ext cx="0" cy="129614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H="1">
            <a:off x="5148064" y="2924944"/>
            <a:ext cx="1296144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H="1">
            <a:off x="2555776" y="4869160"/>
            <a:ext cx="64807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851920" y="3573016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2" name="Connecteur droit 121"/>
          <p:cNvCxnSpPr/>
          <p:nvPr/>
        </p:nvCxnSpPr>
        <p:spPr>
          <a:xfrm flipV="1">
            <a:off x="4499992" y="1628800"/>
            <a:ext cx="0" cy="259228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 flipH="1">
            <a:off x="3203848" y="4221088"/>
            <a:ext cx="64807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/>
          <p:cNvSpPr txBox="1"/>
          <p:nvPr/>
        </p:nvSpPr>
        <p:spPr>
          <a:xfrm>
            <a:off x="2267744" y="1124744"/>
            <a:ext cx="148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Ferme n°1</a:t>
            </a:r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5" name="Connecteur droit 154"/>
          <p:cNvCxnSpPr/>
          <p:nvPr/>
        </p:nvCxnSpPr>
        <p:spPr>
          <a:xfrm>
            <a:off x="4644008" y="1772816"/>
            <a:ext cx="1944216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V="1">
            <a:off x="4644008" y="1772816"/>
            <a:ext cx="0" cy="244827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V="1">
            <a:off x="6588224" y="1772816"/>
            <a:ext cx="0" cy="388843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V="1">
            <a:off x="5292080" y="4221088"/>
            <a:ext cx="0" cy="144016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 flipV="1">
            <a:off x="2699792" y="5013176"/>
            <a:ext cx="0" cy="64807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/>
          <p:nvPr/>
        </p:nvCxnSpPr>
        <p:spPr>
          <a:xfrm>
            <a:off x="2699792" y="5661248"/>
            <a:ext cx="1944216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>
            <a:off x="2699792" y="5013176"/>
            <a:ext cx="64807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3347864" y="4365104"/>
            <a:ext cx="504056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>
            <a:off x="3995936" y="5013176"/>
            <a:ext cx="504056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>
            <a:off x="5148064" y="4365104"/>
            <a:ext cx="1440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/>
          <p:nvPr/>
        </p:nvCxnSpPr>
        <p:spPr>
          <a:xfrm>
            <a:off x="3347864" y="4365104"/>
            <a:ext cx="0" cy="64807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>
            <a:off x="4644008" y="5517232"/>
            <a:ext cx="0" cy="14401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>
            <a:off x="3995936" y="4869160"/>
            <a:ext cx="0" cy="14401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/>
          <p:nvPr/>
        </p:nvCxnSpPr>
        <p:spPr>
          <a:xfrm>
            <a:off x="5292080" y="5661248"/>
            <a:ext cx="1296144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 flipV="1">
            <a:off x="5148064" y="4221088"/>
            <a:ext cx="0" cy="129614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 flipH="1">
            <a:off x="4499992" y="4221088"/>
            <a:ext cx="1944216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H="1">
            <a:off x="4499992" y="5517232"/>
            <a:ext cx="64807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3851920" y="4869160"/>
            <a:ext cx="64807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4499992" y="4869160"/>
            <a:ext cx="0" cy="648072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flipV="1">
            <a:off x="3851920" y="4221088"/>
            <a:ext cx="0" cy="648072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ZoneTexte 189"/>
          <p:cNvSpPr txBox="1"/>
          <p:nvPr/>
        </p:nvSpPr>
        <p:spPr>
          <a:xfrm>
            <a:off x="5436096" y="1268760"/>
            <a:ext cx="148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Ferme n°2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1" name="ZoneTexte 190"/>
          <p:cNvSpPr txBox="1"/>
          <p:nvPr/>
        </p:nvSpPr>
        <p:spPr>
          <a:xfrm>
            <a:off x="3563888" y="6165304"/>
            <a:ext cx="3131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smtClean="0"/>
              <a:t>Gestion collective</a:t>
            </a:r>
            <a:endParaRPr lang="fr-FR" sz="3200"/>
          </a:p>
        </p:txBody>
      </p:sp>
      <p:sp>
        <p:nvSpPr>
          <p:cNvPr id="192" name="Flèche droite à entaille 191"/>
          <p:cNvSpPr/>
          <p:nvPr/>
        </p:nvSpPr>
        <p:spPr>
          <a:xfrm>
            <a:off x="2483768" y="6165304"/>
            <a:ext cx="1008112" cy="576064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2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46365"/>
            <a:ext cx="840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Modéliser pour éclairer la décision publique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672716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200" dirty="0" smtClean="0"/>
              <a:t>Concilier production et biodiversité en prairies de marais:</a:t>
            </a:r>
            <a:br>
              <a:rPr lang="fr-FR" sz="2200" dirty="0" smtClean="0"/>
            </a:br>
            <a:r>
              <a:rPr lang="fr-FR" sz="2200" dirty="0" smtClean="0"/>
              <a:t>	gestion collective des paysages -&gt; COMMOD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0960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46365"/>
            <a:ext cx="840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Modéliser pour éclairer la décision publique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672716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200" dirty="0" smtClean="0"/>
              <a:t>Concilier production et biodiversité en prairies de marais:</a:t>
            </a:r>
            <a:br>
              <a:rPr lang="fr-FR" sz="2200" dirty="0" smtClean="0"/>
            </a:br>
            <a:r>
              <a:rPr lang="fr-FR" sz="2200" dirty="0" smtClean="0"/>
              <a:t>	gestion collective des paysages -&gt; COMMOD</a:t>
            </a:r>
            <a:endParaRPr lang="fr-FR" sz="2200" dirty="0"/>
          </a:p>
        </p:txBody>
      </p:sp>
      <p:pic>
        <p:nvPicPr>
          <p:cNvPr id="58370" name="Picture 2" descr="Résultat de recherche d'images pour &quot;stakeholders draw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400" y="1860665"/>
            <a:ext cx="2661043" cy="1699692"/>
          </a:xfrm>
          <a:prstGeom prst="rect">
            <a:avLst/>
          </a:prstGeom>
          <a:noFill/>
        </p:spPr>
      </p:pic>
      <p:pic>
        <p:nvPicPr>
          <p:cNvPr id="7" name="Picture 2" descr="Résultat de recherche d'images pour &quot;commodore 64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2659001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Flèche droite 15"/>
          <p:cNvSpPr/>
          <p:nvPr/>
        </p:nvSpPr>
        <p:spPr>
          <a:xfrm>
            <a:off x="3946317" y="2323809"/>
            <a:ext cx="934408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34440"/>
          <a:stretch>
            <a:fillRect/>
          </a:stretch>
        </p:blipFill>
        <p:spPr bwMode="auto">
          <a:xfrm>
            <a:off x="3131840" y="3941458"/>
            <a:ext cx="3335088" cy="27809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46365"/>
            <a:ext cx="840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Modéliser pour éclairer la décision publique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672716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200" dirty="0" smtClean="0"/>
              <a:t>Concilier production et biodiversité en prairies de marais:</a:t>
            </a:r>
            <a:br>
              <a:rPr lang="fr-FR" sz="2200" dirty="0" smtClean="0"/>
            </a:br>
            <a:r>
              <a:rPr lang="fr-FR" sz="2200" dirty="0" smtClean="0"/>
              <a:t>	gestion collective des paysages -&gt; COMMOD</a:t>
            </a:r>
            <a:endParaRPr lang="fr-FR" sz="2200" dirty="0"/>
          </a:p>
        </p:txBody>
      </p:sp>
      <p:pic>
        <p:nvPicPr>
          <p:cNvPr id="58370" name="Picture 2" descr="Résultat de recherche d'images pour &quot;stakeholders drawin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400" y="1860665"/>
            <a:ext cx="2661043" cy="1699692"/>
          </a:xfrm>
          <a:prstGeom prst="rect">
            <a:avLst/>
          </a:prstGeom>
          <a:noFill/>
        </p:spPr>
      </p:pic>
      <p:pic>
        <p:nvPicPr>
          <p:cNvPr id="7" name="Picture 2" descr="Résultat de recherche d'images pour &quot;commodore 64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2659001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Flèche droite 7"/>
          <p:cNvSpPr/>
          <p:nvPr/>
        </p:nvSpPr>
        <p:spPr>
          <a:xfrm rot="10800000">
            <a:off x="3863660" y="3006671"/>
            <a:ext cx="1004785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47664" y="3933056"/>
            <a:ext cx="288032" cy="10081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547664" y="4509120"/>
            <a:ext cx="1368152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3946317" y="2323809"/>
            <a:ext cx="934408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6200000">
            <a:off x="6499232" y="4045928"/>
            <a:ext cx="1502448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682952" y="4778935"/>
            <a:ext cx="697360" cy="30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2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46365"/>
            <a:ext cx="840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Modéliser pour éclairer la décision publique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672716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200" dirty="0" smtClean="0"/>
              <a:t>Concilier production et biodiversité en prairies de marais:</a:t>
            </a:r>
            <a:br>
              <a:rPr lang="fr-FR" sz="2200" dirty="0" smtClean="0"/>
            </a:br>
            <a:r>
              <a:rPr lang="fr-FR" sz="2200" dirty="0" smtClean="0"/>
              <a:t>	gestion collective des paysages -&gt; COMMOD</a:t>
            </a:r>
            <a:endParaRPr lang="fr-FR" sz="2200" dirty="0"/>
          </a:p>
        </p:txBody>
      </p:sp>
      <p:pic>
        <p:nvPicPr>
          <p:cNvPr id="58370" name="Picture 2" descr="Résultat de recherche d'images pour &quot;stakeholders draw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400" y="1860665"/>
            <a:ext cx="2661043" cy="1699692"/>
          </a:xfrm>
          <a:prstGeom prst="rect">
            <a:avLst/>
          </a:prstGeom>
          <a:noFill/>
        </p:spPr>
      </p:pic>
      <p:pic>
        <p:nvPicPr>
          <p:cNvPr id="7" name="Picture 2" descr="Résultat de recherche d'images pour &quot;commodore 64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2659001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Flèche droite 7"/>
          <p:cNvSpPr/>
          <p:nvPr/>
        </p:nvSpPr>
        <p:spPr>
          <a:xfrm rot="10800000">
            <a:off x="3863660" y="3006671"/>
            <a:ext cx="1004785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3946317" y="2323809"/>
            <a:ext cx="934408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34440"/>
          <a:stretch>
            <a:fillRect/>
          </a:stretch>
        </p:blipFill>
        <p:spPr bwMode="auto">
          <a:xfrm>
            <a:off x="3131840" y="3941458"/>
            <a:ext cx="3335088" cy="27809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46365"/>
            <a:ext cx="840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Modéliser pour éclairer la décision publique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672716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200" dirty="0" smtClean="0"/>
              <a:t>Concilier production et biodiversité en prairies de marais:</a:t>
            </a:r>
            <a:br>
              <a:rPr lang="fr-FR" sz="2200" dirty="0" smtClean="0"/>
            </a:br>
            <a:r>
              <a:rPr lang="fr-FR" sz="2200" dirty="0" smtClean="0"/>
              <a:t>	gestion collective des paysages -&gt; COMMOD</a:t>
            </a:r>
            <a:endParaRPr lang="fr-FR" sz="2200" dirty="0"/>
          </a:p>
        </p:txBody>
      </p:sp>
      <p:pic>
        <p:nvPicPr>
          <p:cNvPr id="58370" name="Picture 2" descr="Résultat de recherche d'images pour &quot;stakeholders drawin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400" y="1860665"/>
            <a:ext cx="2661043" cy="1699692"/>
          </a:xfrm>
          <a:prstGeom prst="rect">
            <a:avLst/>
          </a:prstGeom>
          <a:noFill/>
        </p:spPr>
      </p:pic>
      <p:pic>
        <p:nvPicPr>
          <p:cNvPr id="7" name="Picture 2" descr="Résultat de recherche d'images pour &quot;commodore 64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2659001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Flèche droite 7"/>
          <p:cNvSpPr/>
          <p:nvPr/>
        </p:nvSpPr>
        <p:spPr>
          <a:xfrm rot="10800000">
            <a:off x="3863660" y="3006671"/>
            <a:ext cx="1004785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47664" y="3933056"/>
            <a:ext cx="288032" cy="10081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547664" y="4509120"/>
            <a:ext cx="1368152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3946317" y="2323809"/>
            <a:ext cx="934408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1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34440"/>
          <a:stretch>
            <a:fillRect/>
          </a:stretch>
        </p:blipFill>
        <p:spPr bwMode="auto">
          <a:xfrm>
            <a:off x="3131840" y="3941458"/>
            <a:ext cx="3335088" cy="27809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46365"/>
            <a:ext cx="840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Modéliser pour éclairer la décision publique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672716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200" dirty="0" smtClean="0"/>
              <a:t>Concilier production et biodiversité en prairies de marais:</a:t>
            </a:r>
            <a:br>
              <a:rPr lang="fr-FR" sz="2200" dirty="0" smtClean="0"/>
            </a:br>
            <a:r>
              <a:rPr lang="fr-FR" sz="2200" dirty="0" smtClean="0"/>
              <a:t>	gestion collective des paysages -&gt; COMMOD</a:t>
            </a:r>
            <a:endParaRPr lang="fr-FR" sz="2200" dirty="0"/>
          </a:p>
        </p:txBody>
      </p:sp>
      <p:pic>
        <p:nvPicPr>
          <p:cNvPr id="58370" name="Picture 2" descr="Résultat de recherche d'images pour &quot;stakeholders drawin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400" y="1860665"/>
            <a:ext cx="2661043" cy="1699692"/>
          </a:xfrm>
          <a:prstGeom prst="rect">
            <a:avLst/>
          </a:prstGeom>
          <a:noFill/>
        </p:spPr>
      </p:pic>
      <p:pic>
        <p:nvPicPr>
          <p:cNvPr id="7" name="Picture 2" descr="Résultat de recherche d'images pour &quot;commodore 64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2659001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Flèche droite 7"/>
          <p:cNvSpPr/>
          <p:nvPr/>
        </p:nvSpPr>
        <p:spPr>
          <a:xfrm rot="10800000">
            <a:off x="3863660" y="3006671"/>
            <a:ext cx="1004785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47664" y="3933056"/>
            <a:ext cx="288032" cy="10081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547664" y="4509120"/>
            <a:ext cx="1368152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3946317" y="2323809"/>
            <a:ext cx="934408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6200000">
            <a:off x="6499232" y="4045928"/>
            <a:ext cx="1502448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682952" y="4778935"/>
            <a:ext cx="697360" cy="30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3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3200" dirty="0" smtClean="0">
                <a:solidFill>
                  <a:schemeClr val="bg1"/>
                </a:solidFill>
              </a:rPr>
              <a:t>Conclusions</a:t>
            </a:r>
            <a:endParaRPr lang="fr-FR" altLang="fr-FR" sz="3200" dirty="0">
              <a:solidFill>
                <a:schemeClr val="bg1"/>
              </a:solidFill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2963" y="1211560"/>
            <a:ext cx="9007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2400" dirty="0" smtClean="0"/>
              <a:t>Chaque échelle apporte de nouveaux leviers pour la conciliation.</a:t>
            </a:r>
            <a:endParaRPr lang="fr-FR" altLang="fr-FR" sz="2400" dirty="0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066875" y="2278558"/>
            <a:ext cx="2159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dirty="0" smtClean="0"/>
              <a:t>Période et intensité</a:t>
            </a:r>
            <a:endParaRPr lang="fr-FR" altLang="fr-FR" sz="1800" dirty="0"/>
          </a:p>
        </p:txBody>
      </p:sp>
      <p:sp>
        <p:nvSpPr>
          <p:cNvPr id="123911" name="AutoShape 7" descr="5 %"/>
          <p:cNvSpPr>
            <a:spLocks noChangeArrowheads="1"/>
          </p:cNvSpPr>
          <p:nvPr/>
        </p:nvSpPr>
        <p:spPr bwMode="auto">
          <a:xfrm>
            <a:off x="1000075" y="2202358"/>
            <a:ext cx="1143000" cy="476250"/>
          </a:xfrm>
          <a:prstGeom prst="parallelogram">
            <a:avLst>
              <a:gd name="adj" fmla="val 6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4429075" y="2862758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dirty="0" smtClean="0"/>
              <a:t>Proportion d’usages</a:t>
            </a:r>
            <a:endParaRPr lang="fr-FR" altLang="fr-FR" sz="1800" dirty="0"/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2555825" y="3700958"/>
            <a:ext cx="2416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dirty="0" smtClean="0"/>
              <a:t>Configuration spatiale</a:t>
            </a:r>
            <a:endParaRPr lang="fr-FR" altLang="fr-FR" sz="1800" dirty="0"/>
          </a:p>
        </p:txBody>
      </p:sp>
      <p:pic>
        <p:nvPicPr>
          <p:cNvPr id="12393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00" y="2811958"/>
            <a:ext cx="1828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32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0" y="3497758"/>
            <a:ext cx="1905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9552" y="5267862"/>
            <a:ext cx="8285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2400" dirty="0" smtClean="0"/>
              <a:t>A l’échelle du paysage, importance de la gestion collectives</a:t>
            </a:r>
            <a:endParaRPr lang="fr-FR" altLang="fr-FR" sz="2400" dirty="0"/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0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23910" grpId="0"/>
      <p:bldP spid="123911" grpId="0" animBg="1"/>
      <p:bldP spid="123928" grpId="0"/>
      <p:bldP spid="12392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5250" y="955675"/>
            <a:ext cx="190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3366"/>
                </a:solidFill>
              </a:rPr>
              <a:t>Fertilisation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420938"/>
            <a:ext cx="209073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 rot="-5400000">
            <a:off x="-451643" y="4209256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Richesse sp.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8" y="4483100"/>
            <a:ext cx="273526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971550" y="6375400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Quantité de N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22325" y="5876925"/>
            <a:ext cx="869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Haddad 2000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806450" y="3933825"/>
            <a:ext cx="81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Klimek 2007</a:t>
            </a:r>
          </a:p>
        </p:txBody>
      </p:sp>
      <p:pic>
        <p:nvPicPr>
          <p:cNvPr id="40971" name="Picture 11" descr="Ground-Beetle-soli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581525"/>
            <a:ext cx="5191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Stickers muraux Herbe verte"/>
          <p:cNvPicPr>
            <a:picLocks noChangeAspect="1" noChangeArrowheads="1"/>
          </p:cNvPicPr>
          <p:nvPr/>
        </p:nvPicPr>
        <p:blipFill>
          <a:blip r:embed="rId6" cstate="print"/>
          <a:srcRect l="26079" r="1370" b="6342"/>
          <a:stretch>
            <a:fillRect/>
          </a:stretch>
        </p:blipFill>
        <p:spPr bwMode="auto">
          <a:xfrm>
            <a:off x="2070100" y="2546350"/>
            <a:ext cx="4746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8400" y="3213100"/>
            <a:ext cx="5248275" cy="2335213"/>
            <a:chOff x="2336" y="2024"/>
            <a:chExt cx="3306" cy="1471"/>
          </a:xfrm>
        </p:grpSpPr>
        <p:pic>
          <p:nvPicPr>
            <p:cNvPr id="40974" name="Picture 14" descr="assiette_et_couvert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2614"/>
              <a:ext cx="1174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2336" y="2523"/>
              <a:ext cx="19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3243" y="2296"/>
              <a:ext cx="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3198" y="2205"/>
              <a:ext cx="181" cy="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0978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9" y="2024"/>
              <a:ext cx="771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4422" y="2745"/>
              <a:ext cx="122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Ressources alim.</a:t>
              </a:r>
            </a:p>
            <a:p>
              <a:endParaRPr lang="en-US"/>
            </a:p>
            <a:p>
              <a:r>
                <a:rPr lang="en-US"/>
                <a:t>Prédation</a:t>
              </a:r>
            </a:p>
            <a:p>
              <a:r>
                <a:rPr lang="en-US"/>
                <a:t>Mouvement</a:t>
              </a: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273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des prairies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34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barge---queue-no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044950" cy="57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1187450" y="908050"/>
            <a:ext cx="7056438" cy="865188"/>
          </a:xfrm>
          <a:prstGeom prst="rect">
            <a:avLst/>
          </a:prstGeom>
          <a:solidFill>
            <a:srgbClr val="EDEC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3200" dirty="0" smtClean="0">
                <a:solidFill>
                  <a:schemeClr val="bg1"/>
                </a:solidFill>
              </a:rPr>
              <a:t>MAE spatiales, un exemple sur le terrain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187450" y="908050"/>
            <a:ext cx="7345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dirty="0"/>
              <a:t>Utiliser les modèles comme support de discussion</a:t>
            </a:r>
          </a:p>
          <a:p>
            <a:r>
              <a:rPr lang="fr-FR" sz="2400" dirty="0"/>
              <a:t>	</a:t>
            </a:r>
            <a:r>
              <a:rPr lang="fr-FR" sz="2000" i="1" dirty="0" err="1"/>
              <a:t>Mosaïc</a:t>
            </a:r>
            <a:r>
              <a:rPr lang="fr-FR" sz="2000" i="1" dirty="0"/>
              <a:t> management Pays-Bas</a:t>
            </a:r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4537075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6084888" y="5661025"/>
            <a:ext cx="1566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i="1">
                <a:latin typeface="Times New Roman" pitchFamily="18" charset="0"/>
              </a:rPr>
              <a:t>Melman et al. 2010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981075" y="6308725"/>
            <a:ext cx="3205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latin typeface="Times New Roman" pitchFamily="18" charset="0"/>
              </a:rPr>
              <a:t>Black tailled godwit (Limosa limosa)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41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5250" y="955675"/>
            <a:ext cx="190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3366"/>
                </a:solidFill>
              </a:rPr>
              <a:t>Fertilisation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420938"/>
            <a:ext cx="209073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 rot="-5400000">
            <a:off x="-451643" y="4209256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Richesse sp.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8" y="4483100"/>
            <a:ext cx="273526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971550" y="6375400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Quantité de N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22325" y="5876925"/>
            <a:ext cx="869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Haddad 2000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806450" y="3933825"/>
            <a:ext cx="81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Klimek 2007</a:t>
            </a:r>
          </a:p>
        </p:txBody>
      </p:sp>
      <p:pic>
        <p:nvPicPr>
          <p:cNvPr id="40971" name="Picture 11" descr="Ground-Beetle-soli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581525"/>
            <a:ext cx="5191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Stickers muraux Herbe verte"/>
          <p:cNvPicPr>
            <a:picLocks noChangeAspect="1" noChangeArrowheads="1"/>
          </p:cNvPicPr>
          <p:nvPr/>
        </p:nvPicPr>
        <p:blipFill>
          <a:blip r:embed="rId6" cstate="print"/>
          <a:srcRect l="26079" r="1370" b="6342"/>
          <a:stretch>
            <a:fillRect/>
          </a:stretch>
        </p:blipFill>
        <p:spPr bwMode="auto">
          <a:xfrm>
            <a:off x="2070100" y="2546350"/>
            <a:ext cx="4746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8400" y="3213100"/>
            <a:ext cx="5248275" cy="2335213"/>
            <a:chOff x="2336" y="2024"/>
            <a:chExt cx="3306" cy="1471"/>
          </a:xfrm>
        </p:grpSpPr>
        <p:pic>
          <p:nvPicPr>
            <p:cNvPr id="40974" name="Picture 14" descr="assiette_et_couvert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2614"/>
              <a:ext cx="1174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2336" y="2523"/>
              <a:ext cx="19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3243" y="2296"/>
              <a:ext cx="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3198" y="2205"/>
              <a:ext cx="181" cy="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0978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9" y="2024"/>
              <a:ext cx="771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4422" y="2745"/>
              <a:ext cx="122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Ressources alim.</a:t>
              </a:r>
            </a:p>
            <a:p>
              <a:endParaRPr lang="en-US"/>
            </a:p>
            <a:p>
              <a:r>
                <a:rPr lang="en-US"/>
                <a:t>Prédation</a:t>
              </a:r>
            </a:p>
            <a:p>
              <a:r>
                <a:rPr lang="en-US"/>
                <a:t>Mouvement</a:t>
              </a: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273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des prairies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257300" y="3334818"/>
            <a:ext cx="678083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Antagonisme production biodiversité ?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1352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6213" y="3638550"/>
            <a:ext cx="3600450" cy="2160588"/>
            <a:chOff x="884" y="1706"/>
            <a:chExt cx="2268" cy="1361"/>
          </a:xfrm>
        </p:grpSpPr>
        <p:pic>
          <p:nvPicPr>
            <p:cNvPr id="430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869" r="18367" b="11336"/>
            <a:stretch>
              <a:fillRect/>
            </a:stretch>
          </p:blipFill>
          <p:spPr bwMode="auto">
            <a:xfrm>
              <a:off x="884" y="1706"/>
              <a:ext cx="214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031" name="Rectangle 4"/>
            <p:cNvSpPr>
              <a:spLocks noChangeArrowheads="1"/>
            </p:cNvSpPr>
            <p:nvPr/>
          </p:nvSpPr>
          <p:spPr bwMode="auto">
            <a:xfrm>
              <a:off x="2971" y="2840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32" name="Rectangle 5"/>
            <p:cNvSpPr>
              <a:spLocks noChangeArrowheads="1"/>
            </p:cNvSpPr>
            <p:nvPr/>
          </p:nvSpPr>
          <p:spPr bwMode="auto">
            <a:xfrm>
              <a:off x="2837" y="1888"/>
              <a:ext cx="266" cy="4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5724525" y="5805488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Nombre d’observations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 rot="-5400000">
            <a:off x="4100512" y="437038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Nombre d’sp</a:t>
            </a:r>
          </a:p>
          <a:p>
            <a:pPr algn="ctr"/>
            <a:r>
              <a:rPr lang="en-US"/>
              <a:t> d’oiseaux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1220788" y="5843588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Intensité de pâturage</a:t>
            </a: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 rot="-5400000">
            <a:off x="-270668" y="4521993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Densité d’oiseaux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69963" y="3500438"/>
            <a:ext cx="2663825" cy="2374900"/>
            <a:chOff x="3651" y="1661"/>
            <a:chExt cx="1678" cy="1496"/>
          </a:xfrm>
        </p:grpSpPr>
        <p:pic>
          <p:nvPicPr>
            <p:cNvPr id="43028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1" y="1706"/>
              <a:ext cx="1678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029" name="Rectangle 12"/>
            <p:cNvSpPr>
              <a:spLocks noChangeArrowheads="1"/>
            </p:cNvSpPr>
            <p:nvPr/>
          </p:nvSpPr>
          <p:spPr bwMode="auto">
            <a:xfrm>
              <a:off x="3845" y="166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3016" name="Oval 13"/>
          <p:cNvSpPr>
            <a:spLocks noChangeArrowheads="1"/>
          </p:cNvSpPr>
          <p:nvPr/>
        </p:nvSpPr>
        <p:spPr bwMode="auto">
          <a:xfrm>
            <a:off x="1187450" y="4324350"/>
            <a:ext cx="104775" cy="92075"/>
          </a:xfrm>
          <a:prstGeom prst="ellipse">
            <a:avLst/>
          </a:pr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017" name="Oval 14"/>
          <p:cNvSpPr>
            <a:spLocks noChangeArrowheads="1"/>
          </p:cNvSpPr>
          <p:nvPr/>
        </p:nvSpPr>
        <p:spPr bwMode="auto">
          <a:xfrm>
            <a:off x="1916113" y="3986213"/>
            <a:ext cx="104775" cy="920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018" name="Oval 15"/>
          <p:cNvSpPr>
            <a:spLocks noChangeArrowheads="1"/>
          </p:cNvSpPr>
          <p:nvPr/>
        </p:nvSpPr>
        <p:spPr bwMode="auto">
          <a:xfrm>
            <a:off x="2651125" y="4287838"/>
            <a:ext cx="104775" cy="920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019" name="Oval 16"/>
          <p:cNvSpPr>
            <a:spLocks noChangeArrowheads="1"/>
          </p:cNvSpPr>
          <p:nvPr/>
        </p:nvSpPr>
        <p:spPr bwMode="auto">
          <a:xfrm>
            <a:off x="3386138" y="5424488"/>
            <a:ext cx="104775" cy="920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020" name="Text Box 17"/>
          <p:cNvSpPr txBox="1">
            <a:spLocks noChangeArrowheads="1"/>
          </p:cNvSpPr>
          <p:nvPr/>
        </p:nvSpPr>
        <p:spPr bwMode="auto">
          <a:xfrm>
            <a:off x="2627313" y="1954213"/>
            <a:ext cx="3889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dirty="0"/>
              <a:t>Prairie		</a:t>
            </a:r>
            <a:r>
              <a:rPr lang="fr-FR" sz="2400" dirty="0">
                <a:solidFill>
                  <a:srgbClr val="0033CC"/>
                </a:solidFill>
              </a:rPr>
              <a:t>abandonnée</a:t>
            </a:r>
          </a:p>
          <a:p>
            <a:r>
              <a:rPr lang="fr-FR" sz="2400" dirty="0"/>
              <a:t>		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extensive</a:t>
            </a:r>
          </a:p>
          <a:p>
            <a:r>
              <a:rPr lang="fr-FR" sz="2400" dirty="0"/>
              <a:t>		</a:t>
            </a:r>
            <a:r>
              <a:rPr lang="fr-FR" sz="2400" dirty="0">
                <a:solidFill>
                  <a:srgbClr val="CC3300"/>
                </a:solidFill>
              </a:rPr>
              <a:t>intensive</a:t>
            </a:r>
            <a:endParaRPr lang="fr-FR" sz="2400" dirty="0"/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7678738" y="641985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Verhulst 2004</a:t>
            </a:r>
          </a:p>
        </p:txBody>
      </p:sp>
      <p:sp>
        <p:nvSpPr>
          <p:cNvPr id="43022" name="Text Box 19"/>
          <p:cNvSpPr txBox="1">
            <a:spLocks noChangeArrowheads="1"/>
          </p:cNvSpPr>
          <p:nvPr/>
        </p:nvSpPr>
        <p:spPr bwMode="auto">
          <a:xfrm>
            <a:off x="1058863" y="6419850"/>
            <a:ext cx="774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Norris 1998</a:t>
            </a:r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 flipH="1">
            <a:off x="7434263" y="4432300"/>
            <a:ext cx="173037" cy="11113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3025" name="Line 22"/>
          <p:cNvSpPr>
            <a:spLocks noChangeShapeType="1"/>
          </p:cNvSpPr>
          <p:nvPr/>
        </p:nvSpPr>
        <p:spPr bwMode="auto">
          <a:xfrm flipH="1">
            <a:off x="8388350" y="3975100"/>
            <a:ext cx="173038" cy="11113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3026" name="Line 23"/>
          <p:cNvSpPr>
            <a:spLocks noChangeShapeType="1"/>
          </p:cNvSpPr>
          <p:nvPr/>
        </p:nvSpPr>
        <p:spPr bwMode="auto">
          <a:xfrm flipH="1">
            <a:off x="8391525" y="4613275"/>
            <a:ext cx="173038" cy="111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3027" name="Text Box 24"/>
          <p:cNvSpPr txBox="1">
            <a:spLocks noChangeArrowheads="1"/>
          </p:cNvSpPr>
          <p:nvPr/>
        </p:nvSpPr>
        <p:spPr bwMode="auto">
          <a:xfrm>
            <a:off x="95250" y="955675"/>
            <a:ext cx="614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3366"/>
                </a:solidFill>
              </a:rPr>
              <a:t>Importance du pâturage pour les oiseaux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273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des prairies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602894C-178C-4615-905D-361589DA876D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02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6213" y="3638550"/>
            <a:ext cx="3600450" cy="2160588"/>
            <a:chOff x="884" y="1706"/>
            <a:chExt cx="2268" cy="1361"/>
          </a:xfrm>
        </p:grpSpPr>
        <p:pic>
          <p:nvPicPr>
            <p:cNvPr id="430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869" r="18367" b="11336"/>
            <a:stretch>
              <a:fillRect/>
            </a:stretch>
          </p:blipFill>
          <p:spPr bwMode="auto">
            <a:xfrm>
              <a:off x="884" y="1706"/>
              <a:ext cx="214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031" name="Rectangle 4"/>
            <p:cNvSpPr>
              <a:spLocks noChangeArrowheads="1"/>
            </p:cNvSpPr>
            <p:nvPr/>
          </p:nvSpPr>
          <p:spPr bwMode="auto">
            <a:xfrm>
              <a:off x="2971" y="2840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32" name="Rectangle 5"/>
            <p:cNvSpPr>
              <a:spLocks noChangeArrowheads="1"/>
            </p:cNvSpPr>
            <p:nvPr/>
          </p:nvSpPr>
          <p:spPr bwMode="auto">
            <a:xfrm>
              <a:off x="2837" y="1888"/>
              <a:ext cx="266" cy="4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5724525" y="5805488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Nombre d’observations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 rot="-5400000">
            <a:off x="4100512" y="437038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Nombre d’sp</a:t>
            </a:r>
          </a:p>
          <a:p>
            <a:pPr algn="ctr"/>
            <a:r>
              <a:rPr lang="en-US"/>
              <a:t> d’oiseaux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1220788" y="5843588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Intensité de pâturage</a:t>
            </a: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 rot="-5400000">
            <a:off x="-270668" y="4521993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Densité d’oiseaux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69963" y="3500438"/>
            <a:ext cx="2663825" cy="2374900"/>
            <a:chOff x="3651" y="1661"/>
            <a:chExt cx="1678" cy="1496"/>
          </a:xfrm>
        </p:grpSpPr>
        <p:pic>
          <p:nvPicPr>
            <p:cNvPr id="43028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1" y="1706"/>
              <a:ext cx="1678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029" name="Rectangle 12"/>
            <p:cNvSpPr>
              <a:spLocks noChangeArrowheads="1"/>
            </p:cNvSpPr>
            <p:nvPr/>
          </p:nvSpPr>
          <p:spPr bwMode="auto">
            <a:xfrm>
              <a:off x="3845" y="166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3016" name="Oval 13"/>
          <p:cNvSpPr>
            <a:spLocks noChangeArrowheads="1"/>
          </p:cNvSpPr>
          <p:nvPr/>
        </p:nvSpPr>
        <p:spPr bwMode="auto">
          <a:xfrm>
            <a:off x="1187450" y="4324350"/>
            <a:ext cx="104775" cy="92075"/>
          </a:xfrm>
          <a:prstGeom prst="ellipse">
            <a:avLst/>
          </a:pr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017" name="Oval 14"/>
          <p:cNvSpPr>
            <a:spLocks noChangeArrowheads="1"/>
          </p:cNvSpPr>
          <p:nvPr/>
        </p:nvSpPr>
        <p:spPr bwMode="auto">
          <a:xfrm>
            <a:off x="1916113" y="3986213"/>
            <a:ext cx="104775" cy="920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018" name="Oval 15"/>
          <p:cNvSpPr>
            <a:spLocks noChangeArrowheads="1"/>
          </p:cNvSpPr>
          <p:nvPr/>
        </p:nvSpPr>
        <p:spPr bwMode="auto">
          <a:xfrm>
            <a:off x="2651125" y="4287838"/>
            <a:ext cx="104775" cy="920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019" name="Oval 16"/>
          <p:cNvSpPr>
            <a:spLocks noChangeArrowheads="1"/>
          </p:cNvSpPr>
          <p:nvPr/>
        </p:nvSpPr>
        <p:spPr bwMode="auto">
          <a:xfrm>
            <a:off x="3386138" y="5424488"/>
            <a:ext cx="104775" cy="920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020" name="Text Box 17"/>
          <p:cNvSpPr txBox="1">
            <a:spLocks noChangeArrowheads="1"/>
          </p:cNvSpPr>
          <p:nvPr/>
        </p:nvSpPr>
        <p:spPr bwMode="auto">
          <a:xfrm>
            <a:off x="2627313" y="1954213"/>
            <a:ext cx="3889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dirty="0"/>
              <a:t>Prairie		</a:t>
            </a:r>
            <a:r>
              <a:rPr lang="fr-FR" sz="2400" dirty="0">
                <a:solidFill>
                  <a:srgbClr val="0033CC"/>
                </a:solidFill>
              </a:rPr>
              <a:t>abandonnée</a:t>
            </a:r>
          </a:p>
          <a:p>
            <a:r>
              <a:rPr lang="fr-FR" sz="2400" dirty="0"/>
              <a:t>		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extensive</a:t>
            </a:r>
          </a:p>
          <a:p>
            <a:r>
              <a:rPr lang="fr-FR" sz="2400" dirty="0"/>
              <a:t>		</a:t>
            </a:r>
            <a:r>
              <a:rPr lang="fr-FR" sz="2400" dirty="0">
                <a:solidFill>
                  <a:srgbClr val="CC3300"/>
                </a:solidFill>
              </a:rPr>
              <a:t>intensive</a:t>
            </a:r>
            <a:endParaRPr lang="fr-FR" sz="2400" dirty="0"/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7678738" y="641985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Verhulst 2004</a:t>
            </a:r>
          </a:p>
        </p:txBody>
      </p:sp>
      <p:sp>
        <p:nvSpPr>
          <p:cNvPr id="43022" name="Text Box 19"/>
          <p:cNvSpPr txBox="1">
            <a:spLocks noChangeArrowheads="1"/>
          </p:cNvSpPr>
          <p:nvPr/>
        </p:nvSpPr>
        <p:spPr bwMode="auto">
          <a:xfrm>
            <a:off x="1058863" y="6419850"/>
            <a:ext cx="774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Norris 1998</a:t>
            </a:r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 flipH="1">
            <a:off x="7434263" y="4432300"/>
            <a:ext cx="173037" cy="11113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3025" name="Line 22"/>
          <p:cNvSpPr>
            <a:spLocks noChangeShapeType="1"/>
          </p:cNvSpPr>
          <p:nvPr/>
        </p:nvSpPr>
        <p:spPr bwMode="auto">
          <a:xfrm flipH="1">
            <a:off x="8388350" y="3975100"/>
            <a:ext cx="173038" cy="11113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3026" name="Line 23"/>
          <p:cNvSpPr>
            <a:spLocks noChangeShapeType="1"/>
          </p:cNvSpPr>
          <p:nvPr/>
        </p:nvSpPr>
        <p:spPr bwMode="auto">
          <a:xfrm flipH="1">
            <a:off x="8391525" y="4613275"/>
            <a:ext cx="173038" cy="111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3027" name="Text Box 24"/>
          <p:cNvSpPr txBox="1">
            <a:spLocks noChangeArrowheads="1"/>
          </p:cNvSpPr>
          <p:nvPr/>
        </p:nvSpPr>
        <p:spPr bwMode="auto">
          <a:xfrm>
            <a:off x="95250" y="955675"/>
            <a:ext cx="614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3366"/>
                </a:solidFill>
              </a:rPr>
              <a:t>Importance du pâturage pour les oiseaux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273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des prairies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650036" y="3071862"/>
            <a:ext cx="6043449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Elevage indispensable au maintien</a:t>
            </a:r>
            <a:br>
              <a:rPr lang="fr-FR" sz="3200" b="1" dirty="0" smtClean="0"/>
            </a:br>
            <a:r>
              <a:rPr lang="fr-FR" sz="3200" b="1" dirty="0" smtClean="0"/>
              <a:t>de l’écosystème</a:t>
            </a:r>
            <a:endParaRPr lang="fr-FR" sz="3200" b="1" dirty="0"/>
          </a:p>
        </p:txBody>
      </p:sp>
      <p:sp>
        <p:nvSpPr>
          <p:cNvPr id="2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602894C-178C-4615-905D-361589DA876D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17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273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113" y="2780928"/>
            <a:ext cx="9146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smtClean="0"/>
              <a:t>Quelles pratiques pour concilier au mieux </a:t>
            </a:r>
            <a:br>
              <a:rPr lang="fr-FR" sz="4000" b="1" dirty="0" smtClean="0"/>
            </a:br>
            <a:r>
              <a:rPr lang="fr-FR" sz="4000" b="1" dirty="0" smtClean="0"/>
              <a:t>production et biodiversité ?</a:t>
            </a:r>
            <a:endParaRPr lang="fr-FR" sz="4000" b="1" dirty="0"/>
          </a:p>
        </p:txBody>
      </p:sp>
      <p:sp>
        <p:nvSpPr>
          <p:cNvPr id="2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602894C-178C-4615-905D-361589DA876D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63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7950" y="3068638"/>
            <a:ext cx="3816350" cy="367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200">
                <a:solidFill>
                  <a:schemeClr val="bg1"/>
                </a:solidFill>
              </a:rPr>
              <a:t>Cas d’étude</a:t>
            </a:r>
          </a:p>
        </p:txBody>
      </p:sp>
      <p:pic>
        <p:nvPicPr>
          <p:cNvPr id="9220" name="Picture 5" descr="vep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94" y="5253038"/>
            <a:ext cx="2090738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/>
          <a:stretch>
            <a:fillRect/>
          </a:stretch>
        </p:blipFill>
        <p:spPr bwMode="auto">
          <a:xfrm>
            <a:off x="179388" y="3141663"/>
            <a:ext cx="3687762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7"/>
          <p:cNvGrpSpPr>
            <a:grpSpLocks/>
          </p:cNvGrpSpPr>
          <p:nvPr/>
        </p:nvGrpSpPr>
        <p:grpSpPr bwMode="auto">
          <a:xfrm>
            <a:off x="3563938" y="908050"/>
            <a:ext cx="5473700" cy="4121150"/>
            <a:chOff x="2200" y="618"/>
            <a:chExt cx="3448" cy="2596"/>
          </a:xfrm>
        </p:grpSpPr>
        <p:sp>
          <p:nvSpPr>
            <p:cNvPr id="9225" name="Rectangle 8"/>
            <p:cNvSpPr>
              <a:spLocks noChangeArrowheads="1"/>
            </p:cNvSpPr>
            <p:nvPr/>
          </p:nvSpPr>
          <p:spPr bwMode="auto">
            <a:xfrm>
              <a:off x="2200" y="618"/>
              <a:ext cx="3448" cy="259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9226" name="Picture 9" descr="P10100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" y="648"/>
              <a:ext cx="3371" cy="2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3" name="Oval 10"/>
          <p:cNvSpPr>
            <a:spLocks noChangeArrowheads="1"/>
          </p:cNvSpPr>
          <p:nvPr/>
        </p:nvSpPr>
        <p:spPr bwMode="auto">
          <a:xfrm>
            <a:off x="2484438" y="5516563"/>
            <a:ext cx="503237" cy="360362"/>
          </a:xfrm>
          <a:prstGeom prst="ellips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250825" y="1557338"/>
            <a:ext cx="3370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b="1"/>
              <a:t>Prairies permanentes </a:t>
            </a:r>
          </a:p>
          <a:p>
            <a:pPr eaLnBrk="1" hangingPunct="1"/>
            <a:r>
              <a:rPr lang="fr-FR" altLang="fr-FR" sz="2400" b="1"/>
              <a:t>du Marais Poitevin</a:t>
            </a: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602894C-178C-4615-905D-361589DA876D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  <p:pic>
        <p:nvPicPr>
          <p:cNvPr id="12" name="Picture 13" descr="chevalier_gambet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395913"/>
            <a:ext cx="1968500" cy="1217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2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3200" dirty="0" smtClean="0">
                <a:solidFill>
                  <a:schemeClr val="bg1"/>
                </a:solidFill>
              </a:rPr>
              <a:t>Effet de l’intensification</a:t>
            </a:r>
            <a:endParaRPr lang="fr-FR" altLang="fr-FR" sz="3200" dirty="0">
              <a:solidFill>
                <a:schemeClr val="bg1"/>
              </a:solidFill>
            </a:endParaRPr>
          </a:p>
        </p:txBody>
      </p:sp>
      <p:pic>
        <p:nvPicPr>
          <p:cNvPr id="11267" name="Picture 12" descr="cricket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438400"/>
            <a:ext cx="863600" cy="644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3" descr="Stickers muraux Herbe ver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r="1370"/>
          <a:stretch>
            <a:fillRect/>
          </a:stretch>
        </p:blipFill>
        <p:spPr bwMode="auto">
          <a:xfrm>
            <a:off x="6096000" y="2743200"/>
            <a:ext cx="6143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6"/>
          <p:cNvSpPr txBox="1">
            <a:spLocks noChangeArrowheads="1"/>
          </p:cNvSpPr>
          <p:nvPr/>
        </p:nvSpPr>
        <p:spPr bwMode="auto">
          <a:xfrm>
            <a:off x="1371600" y="2286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b="1" dirty="0" smtClean="0">
                <a:latin typeface="Times New Roman" pitchFamily="18" charset="0"/>
              </a:rPr>
              <a:t>Hauteur d’herbe</a:t>
            </a:r>
            <a:endParaRPr lang="fr-FR" altLang="fr-FR" sz="1800" b="1" dirty="0">
              <a:latin typeface="Times New Roman" pitchFamily="18" charset="0"/>
            </a:endParaRPr>
          </a:p>
        </p:txBody>
      </p:sp>
      <p:sp>
        <p:nvSpPr>
          <p:cNvPr id="11270" name="Text Box 23"/>
          <p:cNvSpPr txBox="1">
            <a:spLocks noChangeArrowheads="1"/>
          </p:cNvSpPr>
          <p:nvPr/>
        </p:nvSpPr>
        <p:spPr bwMode="auto">
          <a:xfrm>
            <a:off x="1371600" y="26670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b="1" dirty="0" smtClean="0">
                <a:latin typeface="Times New Roman" pitchFamily="18" charset="0"/>
              </a:rPr>
              <a:t>Alimentation</a:t>
            </a:r>
            <a:endParaRPr lang="fr-FR" altLang="fr-FR" sz="1800" b="1" dirty="0">
              <a:latin typeface="Times New Roman" pitchFamily="18" charset="0"/>
            </a:endParaRPr>
          </a:p>
        </p:txBody>
      </p: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304800" y="990600"/>
            <a:ext cx="1366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2400" b="1" dirty="0" smtClean="0"/>
              <a:t>Parcelle</a:t>
            </a:r>
            <a:endParaRPr lang="fr-FR" altLang="fr-FR" sz="2400" b="1" dirty="0"/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304800" y="4056063"/>
            <a:ext cx="1435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2400" b="1" dirty="0" smtClean="0"/>
              <a:t>Paysage</a:t>
            </a:r>
            <a:endParaRPr lang="fr-FR" altLang="fr-FR" sz="2400" b="1" dirty="0"/>
          </a:p>
        </p:txBody>
      </p:sp>
      <p:sp>
        <p:nvSpPr>
          <p:cNvPr id="11273" name="Text Box 38"/>
          <p:cNvSpPr txBox="1">
            <a:spLocks noChangeArrowheads="1"/>
          </p:cNvSpPr>
          <p:nvPr/>
        </p:nvSpPr>
        <p:spPr bwMode="auto">
          <a:xfrm>
            <a:off x="8686800" y="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b="1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1274" name="Picture 39" descr="09jbiqvs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762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29"/>
          <p:cNvSpPr txBox="1">
            <a:spLocks noChangeArrowheads="1"/>
          </p:cNvSpPr>
          <p:nvPr/>
        </p:nvSpPr>
        <p:spPr bwMode="auto">
          <a:xfrm>
            <a:off x="1371600" y="1905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b="1" dirty="0" smtClean="0">
                <a:latin typeface="Times New Roman" pitchFamily="18" charset="0"/>
              </a:rPr>
              <a:t>Chargement</a:t>
            </a:r>
            <a:endParaRPr lang="fr-FR" altLang="fr-FR" sz="1800" b="1" dirty="0">
              <a:latin typeface="Times New Roman" pitchFamily="18" charset="0"/>
            </a:endParaRPr>
          </a:p>
        </p:txBody>
      </p:sp>
      <p:sp>
        <p:nvSpPr>
          <p:cNvPr id="11276" name="Line 42"/>
          <p:cNvSpPr>
            <a:spLocks noChangeShapeType="1"/>
          </p:cNvSpPr>
          <p:nvPr/>
        </p:nvSpPr>
        <p:spPr bwMode="auto">
          <a:xfrm flipV="1">
            <a:off x="4419600" y="1676400"/>
            <a:ext cx="295275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7" name="Line 43"/>
          <p:cNvSpPr>
            <a:spLocks noChangeShapeType="1"/>
          </p:cNvSpPr>
          <p:nvPr/>
        </p:nvSpPr>
        <p:spPr bwMode="auto">
          <a:xfrm>
            <a:off x="5638800" y="2971800"/>
            <a:ext cx="22860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8" name="Line 44"/>
          <p:cNvSpPr>
            <a:spLocks noChangeShapeType="1"/>
          </p:cNvSpPr>
          <p:nvPr/>
        </p:nvSpPr>
        <p:spPr bwMode="auto">
          <a:xfrm>
            <a:off x="7543800" y="2667000"/>
            <a:ext cx="22860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8479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6274" b="5882"/>
          <a:stretch>
            <a:fillRect/>
          </a:stretch>
        </p:blipFill>
        <p:spPr bwMode="auto">
          <a:xfrm>
            <a:off x="4746625" y="4125913"/>
            <a:ext cx="34290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4670425" y="4071938"/>
            <a:ext cx="3559175" cy="232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1371600" y="5348288"/>
            <a:ext cx="2174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b="1" dirty="0" smtClean="0">
                <a:latin typeface="Times New Roman" pitchFamily="18" charset="0"/>
              </a:rPr>
              <a:t>Proportion d’usages</a:t>
            </a:r>
            <a:endParaRPr lang="fr-FR" altLang="fr-FR" sz="1800" b="1" dirty="0">
              <a:latin typeface="Times New Roman" pitchFamily="18" charset="0"/>
            </a:endParaRP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1371600" y="5805488"/>
            <a:ext cx="1943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b="1" dirty="0" smtClean="0">
                <a:latin typeface="Times New Roman" pitchFamily="18" charset="0"/>
              </a:rPr>
              <a:t>Structure spatiale</a:t>
            </a:r>
            <a:endParaRPr lang="fr-FR" altLang="fr-FR" sz="1800" b="1" dirty="0">
              <a:latin typeface="Times New Roman" pitchFamily="18" charset="0"/>
            </a:endParaRPr>
          </a:p>
        </p:txBody>
      </p:sp>
      <p:sp>
        <p:nvSpPr>
          <p:cNvPr id="11283" name="Rectangle 53"/>
          <p:cNvSpPr>
            <a:spLocks noChangeArrowheads="1"/>
          </p:cNvSpPr>
          <p:nvPr/>
        </p:nvSpPr>
        <p:spPr bwMode="auto">
          <a:xfrm>
            <a:off x="4191000" y="1371600"/>
            <a:ext cx="1600200" cy="91440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84" name="Rectangle 54"/>
          <p:cNvSpPr>
            <a:spLocks noChangeArrowheads="1"/>
          </p:cNvSpPr>
          <p:nvPr/>
        </p:nvSpPr>
        <p:spPr bwMode="auto">
          <a:xfrm>
            <a:off x="5334000" y="2667000"/>
            <a:ext cx="1600200" cy="91440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85" name="Rectangle 55"/>
          <p:cNvSpPr>
            <a:spLocks noChangeArrowheads="1"/>
          </p:cNvSpPr>
          <p:nvPr/>
        </p:nvSpPr>
        <p:spPr bwMode="auto">
          <a:xfrm>
            <a:off x="7239000" y="2362200"/>
            <a:ext cx="1600200" cy="91440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768350" y="1447800"/>
            <a:ext cx="2967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i="1" dirty="0" smtClean="0"/>
              <a:t>Intensification de la gestion</a:t>
            </a:r>
            <a:endParaRPr lang="fr-FR" altLang="fr-FR" sz="1800" i="1" dirty="0"/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762000" y="4738688"/>
            <a:ext cx="2390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fr-FR" altLang="fr-FR" sz="1800" i="1" dirty="0" smtClean="0"/>
              <a:t>Perte d’hétérogénéité</a:t>
            </a:r>
            <a:endParaRPr lang="fr-FR" altLang="fr-FR" sz="1800" i="1" dirty="0"/>
          </a:p>
        </p:txBody>
      </p:sp>
      <p:sp>
        <p:nvSpPr>
          <p:cNvPr id="11290" name="Arc 26"/>
          <p:cNvSpPr>
            <a:spLocks/>
          </p:cNvSpPr>
          <p:nvPr/>
        </p:nvSpPr>
        <p:spPr bwMode="auto">
          <a:xfrm rot="10800000">
            <a:off x="4495800" y="2438400"/>
            <a:ext cx="7620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1291" name="Arc 27"/>
          <p:cNvSpPr>
            <a:spLocks/>
          </p:cNvSpPr>
          <p:nvPr/>
        </p:nvSpPr>
        <p:spPr bwMode="auto">
          <a:xfrm rot="5400000">
            <a:off x="7099300" y="2963863"/>
            <a:ext cx="419100" cy="590550"/>
          </a:xfrm>
          <a:custGeom>
            <a:avLst/>
            <a:gdLst>
              <a:gd name="G0" fmla="+- 0 0 0"/>
              <a:gd name="G1" fmla="+- 18605 0 0"/>
              <a:gd name="G2" fmla="+- 21600 0 0"/>
              <a:gd name="T0" fmla="*/ 10974 w 21600"/>
              <a:gd name="T1" fmla="*/ 0 h 18605"/>
              <a:gd name="T2" fmla="*/ 21600 w 21600"/>
              <a:gd name="T3" fmla="*/ 18605 h 18605"/>
              <a:gd name="T4" fmla="*/ 0 w 21600"/>
              <a:gd name="T5" fmla="*/ 18605 h 18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605" fill="none" extrusionOk="0">
                <a:moveTo>
                  <a:pt x="10973" y="0"/>
                </a:moveTo>
                <a:cubicBezTo>
                  <a:pt x="17558" y="3884"/>
                  <a:pt x="21600" y="10959"/>
                  <a:pt x="21600" y="18605"/>
                </a:cubicBezTo>
              </a:path>
              <a:path w="21600" h="18605" stroke="0" extrusionOk="0">
                <a:moveTo>
                  <a:pt x="10973" y="0"/>
                </a:moveTo>
                <a:cubicBezTo>
                  <a:pt x="17558" y="3884"/>
                  <a:pt x="21600" y="10959"/>
                  <a:pt x="21600" y="18605"/>
                </a:cubicBezTo>
                <a:lnTo>
                  <a:pt x="0" y="18605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1292" name="Picture 6" descr="vepj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8200"/>
            <a:ext cx="13287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5" name="Line 41"/>
          <p:cNvSpPr>
            <a:spLocks noChangeShapeType="1"/>
          </p:cNvSpPr>
          <p:nvPr/>
        </p:nvSpPr>
        <p:spPr bwMode="auto">
          <a:xfrm rot="14835198" flipH="1">
            <a:off x="7579519" y="2001044"/>
            <a:ext cx="615950" cy="84138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rot="-6764802" flipH="1" flipV="1">
            <a:off x="6561932" y="1870869"/>
            <a:ext cx="430212" cy="6096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 rot="14835198" flipV="1">
            <a:off x="6273006" y="1315244"/>
            <a:ext cx="136525" cy="833438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 rot="-828902">
            <a:off x="5684134" y="1394103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i="1" dirty="0" smtClean="0">
                <a:solidFill>
                  <a:srgbClr val="CC3300"/>
                </a:solidFill>
                <a:latin typeface="Times New Roman" pitchFamily="18" charset="0"/>
              </a:rPr>
              <a:t>piétinement</a:t>
            </a:r>
            <a:endParaRPr lang="fr-FR" altLang="fr-FR" sz="1800" i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 rot="-3341574">
            <a:off x="6258719" y="1908969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i="1">
                <a:solidFill>
                  <a:srgbClr val="CC3300"/>
                </a:solidFill>
                <a:latin typeface="Times New Roman" pitchFamily="18" charset="0"/>
              </a:rPr>
              <a:t>habitat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 rot="-17989625">
            <a:off x="7677429" y="1927560"/>
            <a:ext cx="831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800" i="1" dirty="0" smtClean="0">
                <a:solidFill>
                  <a:srgbClr val="CC3300"/>
                </a:solidFill>
                <a:latin typeface="Times New Roman" pitchFamily="18" charset="0"/>
              </a:rPr>
              <a:t>alim.</a:t>
            </a:r>
            <a:endParaRPr lang="fr-FR" altLang="fr-FR" sz="1800" i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602894C-178C-4615-905D-361589DA876D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13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8463" grpId="0"/>
      <p:bldP spid="11275" grpId="0"/>
      <p:bldP spid="11276" grpId="0" animBg="1"/>
      <p:bldP spid="11277" grpId="0" animBg="1"/>
      <p:bldP spid="11278" grpId="0" animBg="1"/>
      <p:bldP spid="18480" grpId="0" animBg="1"/>
      <p:bldP spid="18483" grpId="0"/>
      <p:bldP spid="18484" grpId="0"/>
      <p:bldP spid="11283" grpId="0" animBg="1"/>
      <p:bldP spid="11284" grpId="0" animBg="1"/>
      <p:bldP spid="11285" grpId="0" animBg="1"/>
      <p:bldP spid="18489" grpId="0"/>
      <p:bldP spid="11290" grpId="0" animBg="1"/>
      <p:bldP spid="11291" grpId="0" animBg="1"/>
      <p:bldP spid="11305" grpId="0" animBg="1"/>
      <p:bldP spid="11306" grpId="0" animBg="1"/>
      <p:bldP spid="11307" grpId="0" animBg="1"/>
      <p:bldP spid="11308" grpId="0"/>
      <p:bldP spid="11309" grpId="0"/>
      <p:bldP spid="11310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826</Words>
  <Application>Microsoft Office PowerPoint</Application>
  <PresentationFormat>Affichage à l'écran (4:3)</PresentationFormat>
  <Paragraphs>287</Paragraphs>
  <Slides>30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Modèle conceptuel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SABATIER</dc:creator>
  <cp:lastModifiedBy>Rodolphe</cp:lastModifiedBy>
  <cp:revision>14</cp:revision>
  <dcterms:created xsi:type="dcterms:W3CDTF">2013-11-25T08:02:43Z</dcterms:created>
  <dcterms:modified xsi:type="dcterms:W3CDTF">2021-06-08T15:58:49Z</dcterms:modified>
</cp:coreProperties>
</file>