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00" r:id="rId4"/>
    <p:sldId id="261" r:id="rId5"/>
    <p:sldId id="301" r:id="rId6"/>
    <p:sldId id="284" r:id="rId7"/>
    <p:sldId id="298" r:id="rId8"/>
    <p:sldId id="302" r:id="rId9"/>
    <p:sldId id="265" r:id="rId10"/>
    <p:sldId id="269" r:id="rId11"/>
    <p:sldId id="295" r:id="rId12"/>
    <p:sldId id="303" r:id="rId13"/>
    <p:sldId id="283" r:id="rId14"/>
    <p:sldId id="266" r:id="rId15"/>
    <p:sldId id="267" r:id="rId16"/>
    <p:sldId id="268" r:id="rId17"/>
    <p:sldId id="258" r:id="rId18"/>
    <p:sldId id="304" r:id="rId19"/>
    <p:sldId id="305" r:id="rId20"/>
    <p:sldId id="306" r:id="rId21"/>
    <p:sldId id="297" r:id="rId22"/>
    <p:sldId id="308" r:id="rId23"/>
    <p:sldId id="30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erry FERNEZ" initials="TF" lastIdx="23" clrIdx="0">
    <p:extLst>
      <p:ext uri="{19B8F6BF-5375-455C-9EA6-DF929625EA0E}">
        <p15:presenceInfo xmlns:p15="http://schemas.microsoft.com/office/powerpoint/2012/main" userId="Thierry FERN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705E"/>
    <a:srgbClr val="289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83" autoAdjust="0"/>
  </p:normalViewPr>
  <p:slideViewPr>
    <p:cSldViewPr snapToGrid="0">
      <p:cViewPr varScale="1">
        <p:scale>
          <a:sx n="63" d="100"/>
          <a:sy n="63" d="100"/>
        </p:scale>
        <p:origin x="20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8T10:31:46.596" idx="9">
    <p:pos x="1194" y="498"/>
    <p:text>là c'est bovin...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E7130-B9F1-420C-8CD1-FBAED256759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87E41-B7F5-4247-BA07-6A01C8B7E1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88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87E41-B7F5-4247-BA07-6A01C8B7E17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29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87E41-B7F5-4247-BA07-6A01C8B7E17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84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87E41-B7F5-4247-BA07-6A01C8B7E17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757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87E41-B7F5-4247-BA07-6A01C8B7E17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65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87E41-B7F5-4247-BA07-6A01C8B7E17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39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8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60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56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17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1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62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14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8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34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45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97A01-7A2F-41F6-8CA1-36419F8CC561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6DA0-E44B-4FDD-810A-7AC13644EC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81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m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mp"/><Relationship Id="rId4" Type="http://schemas.openxmlformats.org/officeDocument/2006/relationships/image" Target="../media/image13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451"/>
            <a:ext cx="10093946" cy="757045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8" y="2829"/>
            <a:ext cx="12537216" cy="685517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8521830" y="2068021"/>
            <a:ext cx="4422383" cy="783667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-597845" y="136912"/>
            <a:ext cx="10803212" cy="111685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458835" y="2147042"/>
            <a:ext cx="6560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Karnak Pro Bold" panose="02000503000000020003" pitchFamily="50" charset="0"/>
              </a:rPr>
              <a:t>FORUM REGIONAL DES GESTIONNAIRES </a:t>
            </a:r>
          </a:p>
          <a:p>
            <a:pPr algn="r"/>
            <a:r>
              <a:rPr lang="fr-FR" sz="1400" dirty="0">
                <a:latin typeface="Karnak Pro Bold" panose="02000503000000020003" pitchFamily="50" charset="0"/>
              </a:rPr>
              <a:t>D'ESPACES NATURELS 2021</a:t>
            </a:r>
          </a:p>
          <a:p>
            <a:pPr algn="r"/>
            <a:r>
              <a:rPr lang="fr-FR" sz="1400" dirty="0">
                <a:latin typeface="Karnak Pro Bold" panose="02000503000000020003" pitchFamily="50" charset="0"/>
              </a:rPr>
              <a:t>10 JUIN 2021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88305" y="217803"/>
            <a:ext cx="10093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Karnak Pro Bold" panose="02000503000000020003" pitchFamily="50" charset="0"/>
              </a:rPr>
              <a:t>Intérêts du pâturage pour la conservation </a:t>
            </a:r>
          </a:p>
          <a:p>
            <a:pPr algn="ctr"/>
            <a:r>
              <a:rPr lang="fr-FR" sz="2800" dirty="0">
                <a:latin typeface="Karnak Pro Bold" panose="02000503000000020003" pitchFamily="50" charset="0"/>
              </a:rPr>
              <a:t>de la flore et des végétations</a:t>
            </a:r>
            <a:endParaRPr lang="fr-FR" sz="2000" dirty="0">
              <a:latin typeface="Karnak Pro Bold" panose="02000503000000020003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F9C27E-4F6B-4F87-8998-A6902DEBA093}"/>
              </a:ext>
            </a:extLst>
          </p:cNvPr>
          <p:cNvSpPr txBox="1"/>
          <p:nvPr/>
        </p:nvSpPr>
        <p:spPr>
          <a:xfrm>
            <a:off x="10423025" y="2915145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Jérôme Wegnez</a:t>
            </a:r>
          </a:p>
        </p:txBody>
      </p:sp>
    </p:spTree>
    <p:extLst>
      <p:ext uri="{BB962C8B-B14F-4D97-AF65-F5344CB8AC3E}">
        <p14:creationId xmlns:p14="http://schemas.microsoft.com/office/powerpoint/2010/main" val="32325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932963"/>
            <a:ext cx="8563146" cy="53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CF126F7-E2C6-443E-AFD1-0824CD6E88D1}"/>
              </a:ext>
            </a:extLst>
          </p:cNvPr>
          <p:cNvSpPr txBox="1"/>
          <p:nvPr/>
        </p:nvSpPr>
        <p:spPr>
          <a:xfrm>
            <a:off x="1080116" y="325080"/>
            <a:ext cx="944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Pratiques agropastorales </a:t>
            </a:r>
            <a:r>
              <a:rPr lang="fr-FR" sz="2800" dirty="0" err="1">
                <a:latin typeface="Karnak Pro Bold" panose="02000503000000020003" pitchFamily="50" charset="0"/>
              </a:rPr>
              <a:t>traditionelles</a:t>
            </a:r>
            <a:r>
              <a:rPr lang="fr-FR" sz="2800" dirty="0">
                <a:latin typeface="Karnak Pro Bold" panose="02000503000000020003" pitchFamily="50" charset="0"/>
              </a:rPr>
              <a:t> : le pâturage bovin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2BF8B7-3212-4E49-9FBB-21375EEACD67}"/>
              </a:ext>
            </a:extLst>
          </p:cNvPr>
          <p:cNvSpPr txBox="1"/>
          <p:nvPr/>
        </p:nvSpPr>
        <p:spPr>
          <a:xfrm>
            <a:off x="3159760" y="6276367"/>
            <a:ext cx="611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Théodore Rousseau, 1852, Chênes à Apremont (Fontainebleau)</a:t>
            </a:r>
          </a:p>
        </p:txBody>
      </p:sp>
    </p:spTree>
    <p:extLst>
      <p:ext uri="{BB962C8B-B14F-4D97-AF65-F5344CB8AC3E}">
        <p14:creationId xmlns:p14="http://schemas.microsoft.com/office/powerpoint/2010/main" val="3138199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0290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3F5BEA-FBEA-4AA3-9783-A818DDAB6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71" y="1053978"/>
            <a:ext cx="9104713" cy="54789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987998-DC42-47DD-9CFD-3342850976F8}"/>
              </a:ext>
            </a:extLst>
          </p:cNvPr>
          <p:cNvSpPr txBox="1"/>
          <p:nvPr/>
        </p:nvSpPr>
        <p:spPr>
          <a:xfrm>
            <a:off x="1080116" y="325080"/>
            <a:ext cx="944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Pratiques agropastorales </a:t>
            </a:r>
            <a:r>
              <a:rPr lang="fr-FR" sz="2800" dirty="0" err="1">
                <a:latin typeface="Karnak Pro Bold" panose="02000503000000020003" pitchFamily="50" charset="0"/>
              </a:rPr>
              <a:t>traditionelles</a:t>
            </a:r>
            <a:r>
              <a:rPr lang="fr-FR" sz="2800" dirty="0">
                <a:latin typeface="Karnak Pro Bold" panose="02000503000000020003" pitchFamily="50" charset="0"/>
              </a:rPr>
              <a:t> : l’alimentation équine</a:t>
            </a:r>
          </a:p>
        </p:txBody>
      </p:sp>
    </p:spTree>
    <p:extLst>
      <p:ext uri="{BB962C8B-B14F-4D97-AF65-F5344CB8AC3E}">
        <p14:creationId xmlns:p14="http://schemas.microsoft.com/office/powerpoint/2010/main" val="369628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-36517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80115" y="325080"/>
            <a:ext cx="944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Evolution des pratiques traditionnelles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3818C8-3B7C-45F1-A021-CD77BA77CA19}"/>
              </a:ext>
            </a:extLst>
          </p:cNvPr>
          <p:cNvSpPr txBox="1"/>
          <p:nvPr/>
        </p:nvSpPr>
        <p:spPr>
          <a:xfrm>
            <a:off x="1955565" y="1356304"/>
            <a:ext cx="97914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Incendie périodique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Engraissement et ou chaulage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Drainage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Labour du sol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Ensemencement de graminées </a:t>
            </a:r>
            <a:r>
              <a:rPr lang="fr-FR" sz="2400" dirty="0" err="1"/>
              <a:t>appétantes</a:t>
            </a:r>
            <a:r>
              <a:rPr lang="fr-FR" sz="2400" dirty="0"/>
              <a:t> et à forte valeur fourragère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Apport de complément alimentaires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061C4460-C807-41F2-9C4F-97AC717F723C}"/>
              </a:ext>
            </a:extLst>
          </p:cNvPr>
          <p:cNvSpPr/>
          <p:nvPr/>
        </p:nvSpPr>
        <p:spPr>
          <a:xfrm>
            <a:off x="2146300" y="5461000"/>
            <a:ext cx="825500" cy="52322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1122C5E-AB02-45F5-ACE0-45421F40ED82}"/>
              </a:ext>
            </a:extLst>
          </p:cNvPr>
          <p:cNvSpPr txBox="1"/>
          <p:nvPr/>
        </p:nvSpPr>
        <p:spPr>
          <a:xfrm>
            <a:off x="3239383" y="5245556"/>
            <a:ext cx="8952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Dégradation, raréfaction de certaines communautés, banalisation de la flore et baisse de la richesse spécifique</a:t>
            </a:r>
          </a:p>
        </p:txBody>
      </p:sp>
    </p:spTree>
    <p:extLst>
      <p:ext uri="{BB962C8B-B14F-4D97-AF65-F5344CB8AC3E}">
        <p14:creationId xmlns:p14="http://schemas.microsoft.com/office/powerpoint/2010/main" val="2041031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-36517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80115" y="325080"/>
            <a:ext cx="944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Evolution de la filière d’élevage (agricole) en Île-de-France</a:t>
            </a: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50" y="1600200"/>
            <a:ext cx="5282096" cy="3600000"/>
          </a:xfrm>
          <a:prstGeom prst="rect">
            <a:avLst/>
          </a:prstGeom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92" y="1569093"/>
            <a:ext cx="5388079" cy="3600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39417" y="1023180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Ovins (1970/2010)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797217" y="1026482"/>
            <a:ext cx="201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Bovins (1970/2010)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764002" y="5321330"/>
            <a:ext cx="2825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- 91% entre 1955 et 2013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827365" y="5321330"/>
            <a:ext cx="2825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- 81% entre 1955 et 2013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E088C3FA-749D-4B2B-8ED8-B7E782EFEA19}"/>
              </a:ext>
            </a:extLst>
          </p:cNvPr>
          <p:cNvSpPr/>
          <p:nvPr/>
        </p:nvSpPr>
        <p:spPr>
          <a:xfrm>
            <a:off x="2247899" y="6078168"/>
            <a:ext cx="736600" cy="3598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D4E5E7-D7D8-44DA-8B04-38F127DD1C3B}"/>
              </a:ext>
            </a:extLst>
          </p:cNvPr>
          <p:cNvSpPr txBox="1"/>
          <p:nvPr/>
        </p:nvSpPr>
        <p:spPr>
          <a:xfrm>
            <a:off x="3300058" y="5842570"/>
            <a:ext cx="8208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Fermeture des milieux, modification d’usages (cultures diverses, agricoles ou sylvicoles)</a:t>
            </a:r>
          </a:p>
        </p:txBody>
      </p:sp>
    </p:spTree>
    <p:extLst>
      <p:ext uri="{BB962C8B-B14F-4D97-AF65-F5344CB8AC3E}">
        <p14:creationId xmlns:p14="http://schemas.microsoft.com/office/powerpoint/2010/main" val="3202859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92" y="1059543"/>
            <a:ext cx="10541995" cy="52052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B9ACB4-D034-4FC7-95E8-70724E3E5D64}"/>
              </a:ext>
            </a:extLst>
          </p:cNvPr>
          <p:cNvSpPr txBox="1"/>
          <p:nvPr/>
        </p:nvSpPr>
        <p:spPr>
          <a:xfrm>
            <a:off x="1080116" y="262020"/>
            <a:ext cx="940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Impact sur la répartition des habitats et espèces végétales,</a:t>
            </a:r>
          </a:p>
        </p:txBody>
      </p:sp>
    </p:spTree>
    <p:extLst>
      <p:ext uri="{BB962C8B-B14F-4D97-AF65-F5344CB8AC3E}">
        <p14:creationId xmlns:p14="http://schemas.microsoft.com/office/powerpoint/2010/main" val="1719952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34" y="1037357"/>
            <a:ext cx="10579808" cy="51980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0A78529-F888-471C-9C91-E54963F2766B}"/>
              </a:ext>
            </a:extLst>
          </p:cNvPr>
          <p:cNvSpPr txBox="1"/>
          <p:nvPr/>
        </p:nvSpPr>
        <p:spPr>
          <a:xfrm>
            <a:off x="1080116" y="262020"/>
            <a:ext cx="940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Impact sur la répartition des habitats et espèces végétales,</a:t>
            </a:r>
          </a:p>
        </p:txBody>
      </p:sp>
    </p:spTree>
    <p:extLst>
      <p:ext uri="{BB962C8B-B14F-4D97-AF65-F5344CB8AC3E}">
        <p14:creationId xmlns:p14="http://schemas.microsoft.com/office/powerpoint/2010/main" val="158204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D02F5B-1653-44E1-BED6-DD67E7555FA7}"/>
              </a:ext>
            </a:extLst>
          </p:cNvPr>
          <p:cNvSpPr txBox="1"/>
          <p:nvPr/>
        </p:nvSpPr>
        <p:spPr>
          <a:xfrm>
            <a:off x="1080116" y="262020"/>
            <a:ext cx="940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Impact sur la répartition des habitats et espèces végétales,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278FF9-B806-4DFA-968F-0709BBD856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66" y="1403118"/>
            <a:ext cx="6989090" cy="52418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C097D58-1BE2-42C6-9E35-54482DA51879}"/>
              </a:ext>
            </a:extLst>
          </p:cNvPr>
          <p:cNvSpPr txBox="1"/>
          <p:nvPr/>
        </p:nvSpPr>
        <p:spPr>
          <a:xfrm>
            <a:off x="3337039" y="952406"/>
            <a:ext cx="551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Le Genévrier : Témoin des pratiques agropastorales</a:t>
            </a:r>
          </a:p>
        </p:txBody>
      </p:sp>
    </p:spTree>
    <p:extLst>
      <p:ext uri="{BB962C8B-B14F-4D97-AF65-F5344CB8AC3E}">
        <p14:creationId xmlns:p14="http://schemas.microsoft.com/office/powerpoint/2010/main" val="1141570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26" y="0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28651" y="262020"/>
            <a:ext cx="1017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Impact sur la répartition des habitats et espèces végétales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BFC450-6F73-4613-A36C-1D08B8E2D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78"/>
          <a:stretch/>
        </p:blipFill>
        <p:spPr>
          <a:xfrm>
            <a:off x="2544112" y="1825326"/>
            <a:ext cx="7837515" cy="45394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DE48CD7-2B43-4AEC-9A2B-FA9E9CA632C5}"/>
              </a:ext>
            </a:extLst>
          </p:cNvPr>
          <p:cNvSpPr txBox="1"/>
          <p:nvPr/>
        </p:nvSpPr>
        <p:spPr>
          <a:xfrm>
            <a:off x="8407852" y="2988887"/>
            <a:ext cx="26667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Pelouses prairies et landes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1AA2F2E-41F5-4869-9CAB-AEC11468A8BB}"/>
              </a:ext>
            </a:extLst>
          </p:cNvPr>
          <p:cNvSpPr txBox="1"/>
          <p:nvPr/>
        </p:nvSpPr>
        <p:spPr>
          <a:xfrm>
            <a:off x="7457416" y="5702118"/>
            <a:ext cx="11726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Tourbières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C47C3E-4C4C-441D-AE8E-36ADBCD7593B}"/>
              </a:ext>
            </a:extLst>
          </p:cNvPr>
          <p:cNvSpPr txBox="1"/>
          <p:nvPr/>
        </p:nvSpPr>
        <p:spPr>
          <a:xfrm>
            <a:off x="4650008" y="5903629"/>
            <a:ext cx="8211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Marais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41A877-3C1F-432D-8BFE-0B4C292035DD}"/>
              </a:ext>
            </a:extLst>
          </p:cNvPr>
          <p:cNvSpPr txBox="1"/>
          <p:nvPr/>
        </p:nvSpPr>
        <p:spPr>
          <a:xfrm>
            <a:off x="2628357" y="5388867"/>
            <a:ext cx="18540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Eboulis et rochers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1E643C8-0C84-4E07-956D-C38E4FEBD577}"/>
              </a:ext>
            </a:extLst>
          </p:cNvPr>
          <p:cNvSpPr txBox="1"/>
          <p:nvPr/>
        </p:nvSpPr>
        <p:spPr>
          <a:xfrm>
            <a:off x="2334761" y="4507603"/>
            <a:ext cx="19715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Milieux aquatiques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C62480-35C0-4715-8A3D-62B1150AC980}"/>
              </a:ext>
            </a:extLst>
          </p:cNvPr>
          <p:cNvSpPr txBox="1"/>
          <p:nvPr/>
        </p:nvSpPr>
        <p:spPr>
          <a:xfrm>
            <a:off x="3480537" y="3214541"/>
            <a:ext cx="767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Forêts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04D028-0927-4D89-BE7D-54E820AC680B}"/>
              </a:ext>
            </a:extLst>
          </p:cNvPr>
          <p:cNvSpPr txBox="1"/>
          <p:nvPr/>
        </p:nvSpPr>
        <p:spPr>
          <a:xfrm>
            <a:off x="1343357" y="1959335"/>
            <a:ext cx="33063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Milieux agricoles et anthropiques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7251D1-D3E3-4C9F-8EB5-E845BEF1C535}"/>
              </a:ext>
            </a:extLst>
          </p:cNvPr>
          <p:cNvSpPr/>
          <p:nvPr/>
        </p:nvSpPr>
        <p:spPr>
          <a:xfrm>
            <a:off x="6292549" y="1617830"/>
            <a:ext cx="5223640" cy="50688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0CE6407-547D-4390-A19F-9E4AFF5A2A3B}"/>
              </a:ext>
            </a:extLst>
          </p:cNvPr>
          <p:cNvSpPr txBox="1"/>
          <p:nvPr/>
        </p:nvSpPr>
        <p:spPr>
          <a:xfrm>
            <a:off x="7688994" y="1617830"/>
            <a:ext cx="2964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Milieux agropastoraux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56910A-5519-4D51-88DC-34A6FFF28F62}"/>
              </a:ext>
            </a:extLst>
          </p:cNvPr>
          <p:cNvSpPr txBox="1"/>
          <p:nvPr/>
        </p:nvSpPr>
        <p:spPr>
          <a:xfrm>
            <a:off x="2853702" y="971216"/>
            <a:ext cx="6484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Les espèces menacées par grands types de milieux</a:t>
            </a:r>
          </a:p>
        </p:txBody>
      </p:sp>
    </p:spTree>
    <p:extLst>
      <p:ext uri="{BB962C8B-B14F-4D97-AF65-F5344CB8AC3E}">
        <p14:creationId xmlns:p14="http://schemas.microsoft.com/office/powerpoint/2010/main" val="6976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26" y="0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80116" y="262020"/>
            <a:ext cx="940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Impact sur les milieux : Impacts positifs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ED8112-A629-46D1-B02E-5B5DDCEC404E}"/>
              </a:ext>
            </a:extLst>
          </p:cNvPr>
          <p:cNvSpPr txBox="1"/>
          <p:nvPr/>
        </p:nvSpPr>
        <p:spPr>
          <a:xfrm>
            <a:off x="2052320" y="1836929"/>
            <a:ext cx="1005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Maintien et restauration du caractère ouvert des milieux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Augmentation de la diversité structurale, de la flore, des végétations et des invertébrés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Limitation des espèces </a:t>
            </a:r>
            <a:r>
              <a:rPr lang="fr-FR" sz="2800" dirty="0" err="1"/>
              <a:t>appétantes</a:t>
            </a:r>
            <a:r>
              <a:rPr lang="fr-FR" sz="2800" dirty="0"/>
              <a:t>, souvent compétitives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Maintien ou abaissement du niveau trophique du milieu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632381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26" y="0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80116" y="262020"/>
            <a:ext cx="940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Impact sur les milieux : Impacts négatifs potentiels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964C97-7D38-4C97-B7A6-3C2762CF39E8}"/>
              </a:ext>
            </a:extLst>
          </p:cNvPr>
          <p:cNvSpPr txBox="1"/>
          <p:nvPr/>
        </p:nvSpPr>
        <p:spPr>
          <a:xfrm>
            <a:off x="1892300" y="994466"/>
            <a:ext cx="9005670" cy="2610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Banalisation de la flore et baisse de la diversité floristique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Homogénéisation de la structure de la végétation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Tassement excessif des sols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Eutrophisation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042D98-1807-485F-87A9-F595126FEC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6" r="23722"/>
          <a:stretch/>
        </p:blipFill>
        <p:spPr>
          <a:xfrm>
            <a:off x="7674150" y="2820069"/>
            <a:ext cx="3610223" cy="3736206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B17274B1-2155-43AA-88DD-64C10D2096FF}"/>
              </a:ext>
            </a:extLst>
          </p:cNvPr>
          <p:cNvSpPr/>
          <p:nvPr/>
        </p:nvSpPr>
        <p:spPr>
          <a:xfrm>
            <a:off x="2095500" y="4920886"/>
            <a:ext cx="773853" cy="42581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1EE25A-2030-4AB9-A8FB-1E329B8404EF}"/>
              </a:ext>
            </a:extLst>
          </p:cNvPr>
          <p:cNvSpPr txBox="1"/>
          <p:nvPr/>
        </p:nvSpPr>
        <p:spPr>
          <a:xfrm>
            <a:off x="3086100" y="4652447"/>
            <a:ext cx="3761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pâturage : un vrai jeu d’équilibriste</a:t>
            </a:r>
          </a:p>
        </p:txBody>
      </p:sp>
    </p:spTree>
    <p:extLst>
      <p:ext uri="{BB962C8B-B14F-4D97-AF65-F5344CB8AC3E}">
        <p14:creationId xmlns:p14="http://schemas.microsoft.com/office/powerpoint/2010/main" val="153748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80116" y="325080"/>
            <a:ext cx="57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Sommaire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11576" y="1215406"/>
            <a:ext cx="100613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Karnak Pro Light"/>
              </a:rPr>
              <a:t>Notions élémentaires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800" dirty="0">
              <a:latin typeface="Karnak Pro Ligh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Karnak Pro Light"/>
              </a:rPr>
              <a:t>Evolution des pratiques agropastorales en Île-de-France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800" dirty="0">
              <a:latin typeface="Karnak Pro Ligh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Karnak Pro Light"/>
              </a:rPr>
              <a:t>Impact sur la répartition des habitats et espèces végétales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800" dirty="0">
              <a:latin typeface="Karnak Pro Ligh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Karnak Pro Light"/>
              </a:rPr>
              <a:t>Impact des pratiques sur les milieux</a:t>
            </a:r>
          </a:p>
        </p:txBody>
      </p:sp>
    </p:spTree>
    <p:extLst>
      <p:ext uri="{BB962C8B-B14F-4D97-AF65-F5344CB8AC3E}">
        <p14:creationId xmlns:p14="http://schemas.microsoft.com/office/powerpoint/2010/main" val="3093348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26" y="0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80116" y="262020"/>
            <a:ext cx="940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Impact sur les milieux : facteurs déterminants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BDEF0CE-06CB-40A7-9623-0A070DAFFC22}"/>
              </a:ext>
            </a:extLst>
          </p:cNvPr>
          <p:cNvSpPr txBox="1"/>
          <p:nvPr/>
        </p:nvSpPr>
        <p:spPr>
          <a:xfrm>
            <a:off x="2165728" y="1786407"/>
            <a:ext cx="928985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La pression de pâturage (UGB/ha/an)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L’intensité du pâturage (chargement instantané (UGB/ha))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Le type de pâturage (ovin, caprin, bovin ou équin)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La saisonnalité</a:t>
            </a:r>
            <a:endParaRPr lang="fr-FR" sz="2400" dirty="0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EE532D0B-F8D1-402E-A320-E8804B601890}"/>
              </a:ext>
            </a:extLst>
          </p:cNvPr>
          <p:cNvSpPr/>
          <p:nvPr/>
        </p:nvSpPr>
        <p:spPr>
          <a:xfrm>
            <a:off x="1828800" y="5655018"/>
            <a:ext cx="1092200" cy="3556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903319-3F73-45A1-8512-943F1CE24DCE}"/>
              </a:ext>
            </a:extLst>
          </p:cNvPr>
          <p:cNvSpPr txBox="1"/>
          <p:nvPr/>
        </p:nvSpPr>
        <p:spPr>
          <a:xfrm>
            <a:off x="3239208" y="5317665"/>
            <a:ext cx="8457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Paramètres à varier en fonction des objectifs, du type de milieu géré et des effets constatés</a:t>
            </a:r>
          </a:p>
        </p:txBody>
      </p:sp>
    </p:spTree>
    <p:extLst>
      <p:ext uri="{BB962C8B-B14F-4D97-AF65-F5344CB8AC3E}">
        <p14:creationId xmlns:p14="http://schemas.microsoft.com/office/powerpoint/2010/main" val="4286670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3" y="0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0290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66751" y="325080"/>
            <a:ext cx="1006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Impact sur les milieux : exemple en vallée de l’Epte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C58AA5-93C9-4E42-B56F-006CDA4A3901}"/>
              </a:ext>
            </a:extLst>
          </p:cNvPr>
          <p:cNvSpPr txBox="1"/>
          <p:nvPr/>
        </p:nvSpPr>
        <p:spPr>
          <a:xfrm>
            <a:off x="2121216" y="1278215"/>
            <a:ext cx="4342664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i="1" dirty="0" err="1"/>
              <a:t>Hordeo</a:t>
            </a:r>
            <a:r>
              <a:rPr lang="fr-FR" b="1" i="1" dirty="0"/>
              <a:t> </a:t>
            </a:r>
            <a:r>
              <a:rPr lang="fr-FR" b="1" i="1" dirty="0" err="1"/>
              <a:t>secalini</a:t>
            </a:r>
            <a:r>
              <a:rPr lang="fr-FR" b="1" i="1" dirty="0"/>
              <a:t> - </a:t>
            </a:r>
            <a:r>
              <a:rPr lang="fr-FR" b="1" i="1" dirty="0" err="1"/>
              <a:t>Arrhenatheretum</a:t>
            </a:r>
            <a:r>
              <a:rPr lang="fr-FR" b="1" i="1" dirty="0"/>
              <a:t> </a:t>
            </a:r>
            <a:r>
              <a:rPr lang="fr-FR" b="1" i="1" dirty="0" err="1"/>
              <a:t>elatioris</a:t>
            </a:r>
            <a:endParaRPr lang="fr-FR" b="1" i="1" dirty="0"/>
          </a:p>
          <a:p>
            <a:pPr algn="ctr"/>
            <a:r>
              <a:rPr lang="fr-FR" sz="1400" i="1" dirty="0" err="1"/>
              <a:t>Hordeum</a:t>
            </a:r>
            <a:r>
              <a:rPr lang="fr-FR" sz="1400" i="1" dirty="0"/>
              <a:t> </a:t>
            </a:r>
            <a:r>
              <a:rPr lang="fr-FR" sz="1400" i="1" dirty="0" err="1"/>
              <a:t>secalinum</a:t>
            </a:r>
            <a:endParaRPr lang="fr-FR" sz="1400" i="1" dirty="0"/>
          </a:p>
          <a:p>
            <a:pPr algn="ctr"/>
            <a:r>
              <a:rPr lang="fr-FR" sz="1400" i="1" dirty="0"/>
              <a:t>Peucedanum </a:t>
            </a:r>
            <a:r>
              <a:rPr lang="fr-FR" sz="1400" i="1" dirty="0" err="1"/>
              <a:t>carvifolia</a:t>
            </a:r>
            <a:endParaRPr lang="fr-FR" sz="1400" i="1" dirty="0"/>
          </a:p>
          <a:p>
            <a:pPr algn="ctr"/>
            <a:r>
              <a:rPr lang="fr-FR" sz="1400" i="1" dirty="0" err="1"/>
              <a:t>Oenanthe</a:t>
            </a:r>
            <a:r>
              <a:rPr lang="fr-FR" sz="1400" i="1" dirty="0"/>
              <a:t> </a:t>
            </a:r>
            <a:r>
              <a:rPr lang="fr-FR" sz="1400" i="1" dirty="0" err="1"/>
              <a:t>silaifolia</a:t>
            </a:r>
            <a:endParaRPr lang="fr-FR" sz="1400" i="1" dirty="0"/>
          </a:p>
          <a:p>
            <a:pPr algn="ctr"/>
            <a:r>
              <a:rPr lang="fr-FR" sz="1400" i="1" dirty="0" err="1"/>
              <a:t>Gaudinia</a:t>
            </a:r>
            <a:r>
              <a:rPr lang="fr-FR" sz="1400" i="1" dirty="0"/>
              <a:t> </a:t>
            </a:r>
            <a:r>
              <a:rPr lang="fr-FR" sz="1400" i="1" dirty="0" err="1"/>
              <a:t>fragilis</a:t>
            </a:r>
            <a:endParaRPr lang="fr-FR" sz="1400" i="1" dirty="0"/>
          </a:p>
          <a:p>
            <a:pPr algn="ctr"/>
            <a:r>
              <a:rPr lang="fr-FR" sz="1400" i="1" dirty="0" err="1"/>
              <a:t>Ophioglossum</a:t>
            </a:r>
            <a:r>
              <a:rPr lang="fr-FR" sz="1400" i="1" dirty="0"/>
              <a:t> </a:t>
            </a:r>
            <a:r>
              <a:rPr lang="fr-FR" sz="1400" i="1" dirty="0" err="1"/>
              <a:t>vulgatum</a:t>
            </a:r>
            <a:endParaRPr lang="fr-FR" sz="1400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341CE6-3395-46D2-B03C-65AFF4E66834}"/>
              </a:ext>
            </a:extLst>
          </p:cNvPr>
          <p:cNvSpPr txBox="1"/>
          <p:nvPr/>
        </p:nvSpPr>
        <p:spPr>
          <a:xfrm>
            <a:off x="3151718" y="3510361"/>
            <a:ext cx="361210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/>
              <a:t>Hordeo</a:t>
            </a:r>
            <a:r>
              <a:rPr lang="fr-FR" b="1" i="1" dirty="0"/>
              <a:t> </a:t>
            </a:r>
            <a:r>
              <a:rPr lang="fr-FR" b="1" i="1" dirty="0" err="1"/>
              <a:t>secalini</a:t>
            </a:r>
            <a:r>
              <a:rPr lang="fr-FR" b="1" i="1" dirty="0"/>
              <a:t> - </a:t>
            </a:r>
            <a:r>
              <a:rPr lang="fr-FR" b="1" i="1" dirty="0" err="1"/>
              <a:t>Lolietum</a:t>
            </a:r>
            <a:r>
              <a:rPr lang="fr-FR" b="1" i="1" dirty="0"/>
              <a:t> </a:t>
            </a:r>
            <a:r>
              <a:rPr lang="fr-FR" b="1" i="1" dirty="0" err="1"/>
              <a:t>perennis</a:t>
            </a:r>
            <a:endParaRPr lang="fr-FR" b="1" i="1" dirty="0"/>
          </a:p>
          <a:p>
            <a:pPr algn="ctr"/>
            <a:r>
              <a:rPr lang="fr-FR" sz="1400" i="1" dirty="0" err="1"/>
              <a:t>Hordeum</a:t>
            </a:r>
            <a:r>
              <a:rPr lang="fr-FR" sz="1400" i="1" dirty="0"/>
              <a:t> </a:t>
            </a:r>
            <a:r>
              <a:rPr lang="fr-FR" sz="1400" i="1" dirty="0" err="1"/>
              <a:t>secalinum</a:t>
            </a:r>
            <a:endParaRPr lang="fr-FR" sz="1400" i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02FBD8-6503-466A-B247-837BD1977FE5}"/>
              </a:ext>
            </a:extLst>
          </p:cNvPr>
          <p:cNvSpPr txBox="1"/>
          <p:nvPr/>
        </p:nvSpPr>
        <p:spPr>
          <a:xfrm>
            <a:off x="7039563" y="1274177"/>
            <a:ext cx="4271747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i="1" dirty="0" err="1"/>
              <a:t>Senecio</a:t>
            </a:r>
            <a:r>
              <a:rPr lang="fr-FR" b="1" i="1" dirty="0"/>
              <a:t> </a:t>
            </a:r>
            <a:r>
              <a:rPr lang="fr-FR" b="1" i="1" dirty="0" err="1"/>
              <a:t>aquatici</a:t>
            </a:r>
            <a:r>
              <a:rPr lang="fr-FR" b="1" i="1" dirty="0"/>
              <a:t> - </a:t>
            </a:r>
            <a:r>
              <a:rPr lang="fr-FR" b="1" i="1" dirty="0" err="1"/>
              <a:t>Oenanthetum</a:t>
            </a:r>
            <a:r>
              <a:rPr lang="fr-FR" b="1" i="1" dirty="0"/>
              <a:t> </a:t>
            </a:r>
            <a:r>
              <a:rPr lang="fr-FR" b="1" i="1" dirty="0" err="1"/>
              <a:t>silaifoliae</a:t>
            </a:r>
            <a:endParaRPr lang="fr-FR" b="1" i="1" dirty="0"/>
          </a:p>
          <a:p>
            <a:pPr algn="ctr"/>
            <a:r>
              <a:rPr lang="fr-FR" sz="1400" i="1" dirty="0" err="1"/>
              <a:t>Oenanthe</a:t>
            </a:r>
            <a:r>
              <a:rPr lang="fr-FR" sz="1400" i="1" dirty="0"/>
              <a:t> </a:t>
            </a:r>
            <a:r>
              <a:rPr lang="fr-FR" sz="1400" i="1" dirty="0" err="1"/>
              <a:t>silaifolia</a:t>
            </a:r>
            <a:endParaRPr lang="fr-FR" sz="1400" i="1" dirty="0"/>
          </a:p>
          <a:p>
            <a:pPr algn="ctr"/>
            <a:r>
              <a:rPr lang="fr-FR" sz="1400" i="1" dirty="0" err="1"/>
              <a:t>Hordeum</a:t>
            </a:r>
            <a:r>
              <a:rPr lang="fr-FR" sz="1400" i="1" dirty="0"/>
              <a:t> </a:t>
            </a:r>
            <a:r>
              <a:rPr lang="fr-FR" sz="1400" i="1" dirty="0" err="1"/>
              <a:t>secalinum</a:t>
            </a:r>
            <a:endParaRPr lang="fr-FR" sz="1400" i="1" dirty="0"/>
          </a:p>
          <a:p>
            <a:pPr algn="ctr"/>
            <a:r>
              <a:rPr lang="fr-FR" sz="1400" i="1" dirty="0" err="1"/>
              <a:t>Oenanthe</a:t>
            </a:r>
            <a:r>
              <a:rPr lang="fr-FR" sz="1400" i="1" dirty="0"/>
              <a:t> </a:t>
            </a:r>
            <a:r>
              <a:rPr lang="fr-FR" sz="1400" i="1" dirty="0" err="1"/>
              <a:t>lachenalii</a:t>
            </a:r>
            <a:endParaRPr lang="fr-FR" sz="1400" i="1" dirty="0"/>
          </a:p>
          <a:p>
            <a:pPr algn="ctr"/>
            <a:endParaRPr lang="fr-FR" sz="1400" dirty="0"/>
          </a:p>
          <a:p>
            <a:pPr algn="ctr"/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313DAF-4C6D-4721-A037-06493BADB7E6}"/>
              </a:ext>
            </a:extLst>
          </p:cNvPr>
          <p:cNvSpPr txBox="1"/>
          <p:nvPr/>
        </p:nvSpPr>
        <p:spPr>
          <a:xfrm>
            <a:off x="7350397" y="3461652"/>
            <a:ext cx="361210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/>
              <a:t>Mentho</a:t>
            </a:r>
            <a:r>
              <a:rPr lang="fr-FR" b="1" i="1" dirty="0"/>
              <a:t> </a:t>
            </a:r>
            <a:r>
              <a:rPr lang="fr-FR" b="1" i="1" dirty="0" err="1"/>
              <a:t>longifoliae</a:t>
            </a:r>
            <a:r>
              <a:rPr lang="fr-FR" b="1" i="1" dirty="0"/>
              <a:t> - </a:t>
            </a:r>
            <a:r>
              <a:rPr lang="fr-FR" b="1" i="1" dirty="0" err="1"/>
              <a:t>Juncion</a:t>
            </a:r>
            <a:r>
              <a:rPr lang="fr-FR" b="1" i="1" dirty="0"/>
              <a:t> </a:t>
            </a:r>
            <a:r>
              <a:rPr lang="fr-FR" b="1" i="1" dirty="0" err="1"/>
              <a:t>inflexi</a:t>
            </a:r>
            <a:r>
              <a:rPr lang="fr-FR" b="1" i="1" dirty="0"/>
              <a:t> </a:t>
            </a:r>
            <a:br>
              <a:rPr lang="fr-FR" i="1" dirty="0"/>
            </a:br>
            <a:r>
              <a:rPr lang="fr-FR" sz="1400" i="1" dirty="0" err="1"/>
              <a:t>Mentha</a:t>
            </a:r>
            <a:r>
              <a:rPr lang="fr-FR" sz="1400" i="1" dirty="0"/>
              <a:t> </a:t>
            </a:r>
            <a:r>
              <a:rPr lang="fr-FR" sz="1400" i="1" dirty="0" err="1"/>
              <a:t>pulegium</a:t>
            </a:r>
            <a:endParaRPr lang="fr-FR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BA444F-F3D0-4FFC-8FA7-818D8D402006}"/>
              </a:ext>
            </a:extLst>
          </p:cNvPr>
          <p:cNvSpPr/>
          <p:nvPr/>
        </p:nvSpPr>
        <p:spPr>
          <a:xfrm>
            <a:off x="5078321" y="5044909"/>
            <a:ext cx="361210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Potentillion</a:t>
            </a:r>
            <a:r>
              <a:rPr lang="fr-FR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anserinae</a:t>
            </a:r>
            <a:r>
              <a:rPr lang="fr-FR" b="1" dirty="0"/>
              <a:t> </a:t>
            </a:r>
            <a:br>
              <a:rPr lang="fr-FR" dirty="0"/>
            </a:br>
            <a:endParaRPr lang="fr-FR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F78FAB7-776C-4078-9F1F-00B1D7E40B21}"/>
              </a:ext>
            </a:extLst>
          </p:cNvPr>
          <p:cNvCxnSpPr/>
          <p:nvPr/>
        </p:nvCxnSpPr>
        <p:spPr>
          <a:xfrm>
            <a:off x="1899920" y="1131937"/>
            <a:ext cx="0" cy="466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081432C1-3E76-4809-9566-F31CB9567E92}"/>
              </a:ext>
            </a:extLst>
          </p:cNvPr>
          <p:cNvSpPr txBox="1"/>
          <p:nvPr/>
        </p:nvSpPr>
        <p:spPr>
          <a:xfrm rot="16200000">
            <a:off x="-484452" y="3198168"/>
            <a:ext cx="419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Intensité croissante du pâturage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EA339AF-474F-4C8C-B5F9-D8B24CAABAA7}"/>
              </a:ext>
            </a:extLst>
          </p:cNvPr>
          <p:cNvCxnSpPr>
            <a:stCxn id="10" idx="2"/>
            <a:endCxn id="9" idx="0"/>
          </p:cNvCxnSpPr>
          <p:nvPr/>
        </p:nvCxnSpPr>
        <p:spPr>
          <a:xfrm flipH="1">
            <a:off x="4957770" y="2720727"/>
            <a:ext cx="4217667" cy="789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269966D-485A-41B2-A06D-50AF5106F6DB}"/>
              </a:ext>
            </a:extLst>
          </p:cNvPr>
          <p:cNvCxnSpPr>
            <a:stCxn id="2" idx="2"/>
            <a:endCxn id="9" idx="0"/>
          </p:cNvCxnSpPr>
          <p:nvPr/>
        </p:nvCxnSpPr>
        <p:spPr>
          <a:xfrm>
            <a:off x="4292548" y="2724765"/>
            <a:ext cx="665222" cy="785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AD030CB-F687-4B37-ADC0-FC1847ACE17C}"/>
              </a:ext>
            </a:extLst>
          </p:cNvPr>
          <p:cNvCxnSpPr>
            <a:cxnSpLocks/>
          </p:cNvCxnSpPr>
          <p:nvPr/>
        </p:nvCxnSpPr>
        <p:spPr>
          <a:xfrm flipH="1">
            <a:off x="9156449" y="2720727"/>
            <a:ext cx="18987" cy="719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FE5FD4F-D681-4A83-A716-C56785200610}"/>
              </a:ext>
            </a:extLst>
          </p:cNvPr>
          <p:cNvCxnSpPr>
            <a:stCxn id="11" idx="2"/>
            <a:endCxn id="3" idx="0"/>
          </p:cNvCxnSpPr>
          <p:nvPr/>
        </p:nvCxnSpPr>
        <p:spPr>
          <a:xfrm flipH="1">
            <a:off x="6884373" y="4046427"/>
            <a:ext cx="2272076" cy="998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1489F7F-4213-4077-99CC-0AE1C6063103}"/>
              </a:ext>
            </a:extLst>
          </p:cNvPr>
          <p:cNvCxnSpPr>
            <a:cxnSpLocks/>
          </p:cNvCxnSpPr>
          <p:nvPr/>
        </p:nvCxnSpPr>
        <p:spPr>
          <a:xfrm>
            <a:off x="4957770" y="4095136"/>
            <a:ext cx="1939465" cy="949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644CA647-0C90-41DA-8A2C-733E56FC3846}"/>
              </a:ext>
            </a:extLst>
          </p:cNvPr>
          <p:cNvSpPr/>
          <p:nvPr/>
        </p:nvSpPr>
        <p:spPr>
          <a:xfrm>
            <a:off x="2315636" y="6144945"/>
            <a:ext cx="1028700" cy="30992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B1DBED3-1ACF-4BA0-8AD2-05A574D2AEEC}"/>
              </a:ext>
            </a:extLst>
          </p:cNvPr>
          <p:cNvSpPr txBox="1"/>
          <p:nvPr/>
        </p:nvSpPr>
        <p:spPr>
          <a:xfrm>
            <a:off x="3585636" y="5884407"/>
            <a:ext cx="8250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Banalisation de la flore et baisse de richesse floristique (d’autant plus prononcée en contexte frais)</a:t>
            </a:r>
          </a:p>
        </p:txBody>
      </p:sp>
    </p:spTree>
    <p:extLst>
      <p:ext uri="{BB962C8B-B14F-4D97-AF65-F5344CB8AC3E}">
        <p14:creationId xmlns:p14="http://schemas.microsoft.com/office/powerpoint/2010/main" val="3630617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26" y="0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80116" y="262020"/>
            <a:ext cx="940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Conclusion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305341-F0B8-4F21-8802-8DDCF0B09AC0}"/>
              </a:ext>
            </a:extLst>
          </p:cNvPr>
          <p:cNvSpPr txBox="1"/>
          <p:nvPr/>
        </p:nvSpPr>
        <p:spPr>
          <a:xfrm>
            <a:off x="1955800" y="886163"/>
            <a:ext cx="9207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Le pâturage est une pratique performante pour la restauration et la gestion de milieux naturels (en particulier </a:t>
            </a:r>
            <a:r>
              <a:rPr lang="fr-FR" sz="2400" dirty="0" err="1"/>
              <a:t>oligotrophes</a:t>
            </a:r>
            <a:r>
              <a:rPr lang="fr-FR" sz="24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Nécessite des précautions et des choix qu’il convient de réajuster en fonction des impacts observés et des objectifs attendus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	Suivi indispensable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Favoriser les formes rustiques (moins sélectives)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En contexte sec à frais, il mérite d’être couplé systématiquement à des prairies naturelles fauchées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Entretien : débuter par une très faible pression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Restauration : débuter par une plus forte pression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E159DF98-3127-4CED-9601-CFB817E00996}"/>
              </a:ext>
            </a:extLst>
          </p:cNvPr>
          <p:cNvSpPr/>
          <p:nvPr/>
        </p:nvSpPr>
        <p:spPr>
          <a:xfrm>
            <a:off x="2336800" y="3289300"/>
            <a:ext cx="457200" cy="27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404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451"/>
            <a:ext cx="10093946" cy="757045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8" y="2829"/>
            <a:ext cx="12537216" cy="685517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8521830" y="2068021"/>
            <a:ext cx="4422383" cy="783667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458835" y="2147042"/>
            <a:ext cx="6560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Karnak Pro Bold" panose="02000503000000020003" pitchFamily="50" charset="0"/>
              </a:rPr>
              <a:t>FORUM REGIONAL DES GESTIONNAIRES </a:t>
            </a:r>
          </a:p>
          <a:p>
            <a:pPr algn="r"/>
            <a:r>
              <a:rPr lang="fr-FR" sz="1400" dirty="0">
                <a:latin typeface="Karnak Pro Bold" panose="02000503000000020003" pitchFamily="50" charset="0"/>
              </a:rPr>
              <a:t>D'ESPACES NATURELS 2021</a:t>
            </a:r>
          </a:p>
          <a:p>
            <a:pPr algn="r"/>
            <a:r>
              <a:rPr lang="fr-FR" sz="1400" dirty="0">
                <a:latin typeface="Karnak Pro Bold" panose="02000503000000020003" pitchFamily="50" charset="0"/>
              </a:rPr>
              <a:t>10 JUIN 2021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F9C27E-4F6B-4F87-8998-A6902DEBA093}"/>
              </a:ext>
            </a:extLst>
          </p:cNvPr>
          <p:cNvSpPr txBox="1"/>
          <p:nvPr/>
        </p:nvSpPr>
        <p:spPr>
          <a:xfrm>
            <a:off x="10423025" y="2915145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Jérôme Wegnez</a:t>
            </a:r>
          </a:p>
        </p:txBody>
      </p:sp>
    </p:spTree>
    <p:extLst>
      <p:ext uri="{BB962C8B-B14F-4D97-AF65-F5344CB8AC3E}">
        <p14:creationId xmlns:p14="http://schemas.microsoft.com/office/powerpoint/2010/main" val="2252302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0290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80116" y="325080"/>
            <a:ext cx="8872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Notions élémentaires : Les successions végétales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0622D1-F2DF-47B7-8A86-AC2C736FFF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94" y="949223"/>
            <a:ext cx="8840029" cy="5845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18067B-6288-49E4-9312-903EF7BBA776}"/>
              </a:ext>
            </a:extLst>
          </p:cNvPr>
          <p:cNvSpPr/>
          <p:nvPr/>
        </p:nvSpPr>
        <p:spPr>
          <a:xfrm>
            <a:off x="2357120" y="2296160"/>
            <a:ext cx="3149600" cy="83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Fauchage et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6D09D7-8078-44A5-9C6C-BE5173C82B15}"/>
              </a:ext>
            </a:extLst>
          </p:cNvPr>
          <p:cNvSpPr/>
          <p:nvPr/>
        </p:nvSpPr>
        <p:spPr>
          <a:xfrm>
            <a:off x="3058160" y="959383"/>
            <a:ext cx="2692400" cy="584520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3E8919-02A9-4E1A-89F8-2C29EB3F5BB4}"/>
              </a:ext>
            </a:extLst>
          </p:cNvPr>
          <p:cNvSpPr/>
          <p:nvPr/>
        </p:nvSpPr>
        <p:spPr>
          <a:xfrm>
            <a:off x="5827146" y="957649"/>
            <a:ext cx="2331334" cy="584520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6CC070-2ED3-492F-9DFC-0501C1641C02}"/>
              </a:ext>
            </a:extLst>
          </p:cNvPr>
          <p:cNvSpPr/>
          <p:nvPr/>
        </p:nvSpPr>
        <p:spPr>
          <a:xfrm>
            <a:off x="8230043" y="957649"/>
            <a:ext cx="2692400" cy="584520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B1B8B5A-8234-48D9-A8AF-2F18F11A5347}"/>
              </a:ext>
            </a:extLst>
          </p:cNvPr>
          <p:cNvSpPr txBox="1"/>
          <p:nvPr/>
        </p:nvSpPr>
        <p:spPr>
          <a:xfrm>
            <a:off x="3469713" y="1068694"/>
            <a:ext cx="192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Habitats herbacés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3F0888-867A-4FC0-B2F7-7C9ED8242D24}"/>
              </a:ext>
            </a:extLst>
          </p:cNvPr>
          <p:cNvSpPr txBox="1"/>
          <p:nvPr/>
        </p:nvSpPr>
        <p:spPr>
          <a:xfrm>
            <a:off x="5902960" y="1082005"/>
            <a:ext cx="227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Habitats pré-forestiers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7E5ACF6-1B0A-4986-BFF5-816B54FF7E74}"/>
              </a:ext>
            </a:extLst>
          </p:cNvPr>
          <p:cNvSpPr txBox="1"/>
          <p:nvPr/>
        </p:nvSpPr>
        <p:spPr>
          <a:xfrm>
            <a:off x="8582982" y="1068694"/>
            <a:ext cx="189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Habitats forestiers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74729E-4EA7-4552-92AE-D82B6F20B5BA}"/>
              </a:ext>
            </a:extLst>
          </p:cNvPr>
          <p:cNvSpPr txBox="1"/>
          <p:nvPr/>
        </p:nvSpPr>
        <p:spPr>
          <a:xfrm>
            <a:off x="3357050" y="2454165"/>
            <a:ext cx="2059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Lié à un usage agropastoral</a:t>
            </a:r>
          </a:p>
          <a:p>
            <a:pPr algn="ctr"/>
            <a:r>
              <a:rPr lang="fr-FR" sz="2000" dirty="0"/>
              <a:t>Fauchage</a:t>
            </a:r>
          </a:p>
          <a:p>
            <a:pPr algn="ctr"/>
            <a:r>
              <a:rPr lang="fr-FR" sz="2000" dirty="0"/>
              <a:t>Pâturage</a:t>
            </a: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70DDD3D4-65D9-423C-B52F-9DAB9BAB841C}"/>
              </a:ext>
            </a:extLst>
          </p:cNvPr>
          <p:cNvSpPr/>
          <p:nvPr/>
        </p:nvSpPr>
        <p:spPr>
          <a:xfrm rot="5400000">
            <a:off x="4042963" y="1796779"/>
            <a:ext cx="687310" cy="29828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86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5" grpId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80115" y="325080"/>
            <a:ext cx="944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Les habitats agropastoraux d’Île-de-France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799771" y="1039905"/>
            <a:ext cx="10234574" cy="438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fr-FR" sz="2000" b="1" u="sng" dirty="0">
                <a:latin typeface="Karnak Pro Book" pitchFamily="50" charset="0"/>
              </a:rPr>
              <a:t>Les habitats agropastoraux « stricts » </a:t>
            </a:r>
            <a:r>
              <a:rPr lang="fr-FR" sz="2000" dirty="0">
                <a:latin typeface="Karnak Pro Book" pitchFamily="50" charset="0"/>
              </a:rPr>
              <a:t>(pelouses, prairies et landes)</a:t>
            </a:r>
          </a:p>
          <a:p>
            <a:pPr marL="342900" indent="-342900">
              <a:lnSpc>
                <a:spcPct val="150000"/>
              </a:lnSpc>
              <a:buFont typeface="Wingdings"/>
              <a:buChar char="à"/>
            </a:pPr>
            <a:r>
              <a:rPr lang="fr-FR" dirty="0">
                <a:latin typeface="Karnak Pro Book" pitchFamily="50" charset="0"/>
              </a:rPr>
              <a:t>9 habitats de la DHFF dont 3 potentiellement prioritaires </a:t>
            </a:r>
            <a:r>
              <a:rPr lang="fr-FR" sz="1400" dirty="0">
                <a:latin typeface="Karnak Pro Book" pitchFamily="50" charset="0"/>
              </a:rPr>
              <a:t>(6120*, 6210*, 6230*, 6510, 4030, 4010, 2330, 7230, 5130)</a:t>
            </a:r>
            <a:endParaRPr lang="fr-FR" dirty="0">
              <a:latin typeface="Karnak Pro Book" pitchFamily="50" charset="0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à"/>
            </a:pPr>
            <a:r>
              <a:rPr lang="fr-FR" dirty="0">
                <a:latin typeface="Karnak Pro Book" pitchFamily="50" charset="0"/>
              </a:rPr>
              <a:t>2 habitats patrimoniaux absents de la DHFF (prairies humides et pelouses acidiphiles pionnières annuelles)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fr-FR" sz="2000" b="1" u="sng" dirty="0">
                <a:latin typeface="Karnak Pro Book" pitchFamily="50" charset="0"/>
              </a:rPr>
              <a:t>Les habitats « associés » 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Karnak Pro Book" pitchFamily="50" charset="0"/>
                <a:sym typeface="Wingdings" panose="05000000000000000000" pitchFamily="2" charset="2"/>
              </a:rPr>
              <a:t> 8</a:t>
            </a:r>
            <a:r>
              <a:rPr lang="fr-FR" dirty="0">
                <a:latin typeface="Karnak Pro Book" pitchFamily="50" charset="0"/>
              </a:rPr>
              <a:t> habitats de la DHFF (dont 3 prioritaires) : habitats de dalles </a:t>
            </a:r>
            <a:r>
              <a:rPr lang="fr-FR" sz="1400" dirty="0">
                <a:latin typeface="Karnak Pro Book" pitchFamily="50" charset="0"/>
              </a:rPr>
              <a:t>(6110* et 8230*), </a:t>
            </a:r>
            <a:r>
              <a:rPr lang="fr-FR" dirty="0">
                <a:latin typeface="Karnak Pro Book" pitchFamily="50" charset="0"/>
              </a:rPr>
              <a:t>éboulis </a:t>
            </a:r>
            <a:r>
              <a:rPr lang="fr-FR" sz="1400" dirty="0">
                <a:latin typeface="Karnak Pro Book" pitchFamily="50" charset="0"/>
              </a:rPr>
              <a:t>(8160*), </a:t>
            </a:r>
            <a:r>
              <a:rPr lang="fr-FR" dirty="0">
                <a:latin typeface="Karnak Pro Book" pitchFamily="50" charset="0"/>
              </a:rPr>
              <a:t>gazons annuels amphibies </a:t>
            </a:r>
            <a:r>
              <a:rPr lang="fr-FR" sz="1400" dirty="0">
                <a:latin typeface="Karnak Pro Book" pitchFamily="50" charset="0"/>
              </a:rPr>
              <a:t>(3130pp), </a:t>
            </a:r>
            <a:r>
              <a:rPr lang="fr-FR" dirty="0">
                <a:latin typeface="Karnak Pro Book" pitchFamily="50" charset="0"/>
              </a:rPr>
              <a:t>et habitats tourbeux </a:t>
            </a:r>
            <a:r>
              <a:rPr lang="fr-FR" sz="1400" dirty="0">
                <a:latin typeface="Karnak Pro Book" pitchFamily="50" charset="0"/>
              </a:rPr>
              <a:t>(7110/7120, 7140 et 7150) </a:t>
            </a:r>
            <a:endParaRPr lang="fr-FR" dirty="0">
              <a:latin typeface="Karnak Pro Book" pitchFamily="50" charset="0"/>
            </a:endParaRP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fr-FR" sz="2000" b="1" u="sng" dirty="0">
                <a:latin typeface="Karnak Pro Book" pitchFamily="50" charset="0"/>
              </a:rPr>
              <a:t>Les habitats « dérivés »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Karnak Pro Book" pitchFamily="50" charset="0"/>
                <a:sym typeface="Wingdings" panose="05000000000000000000" pitchFamily="2" charset="2"/>
              </a:rPr>
              <a:t> </a:t>
            </a:r>
            <a:r>
              <a:rPr lang="fr-FR" dirty="0">
                <a:latin typeface="Karnak Pro Book" pitchFamily="50" charset="0"/>
                <a:sym typeface="Wingdings" panose="05000000000000000000" pitchFamily="2" charset="2"/>
              </a:rPr>
              <a:t>3 habitats dont 2 de la DHFF : </a:t>
            </a:r>
            <a:r>
              <a:rPr lang="fr-FR" dirty="0" err="1">
                <a:latin typeface="Karnak Pro Book" pitchFamily="50" charset="0"/>
                <a:sym typeface="Wingdings" panose="05000000000000000000" pitchFamily="2" charset="2"/>
              </a:rPr>
              <a:t>Mégaphorbiaies</a:t>
            </a:r>
            <a:r>
              <a:rPr lang="fr-FR" dirty="0">
                <a:latin typeface="Karnak Pro Book" pitchFamily="50" charset="0"/>
                <a:sym typeface="Wingdings" panose="05000000000000000000" pitchFamily="2" charset="2"/>
              </a:rPr>
              <a:t> (non HIC mais patrimonial) / </a:t>
            </a:r>
            <a:r>
              <a:rPr lang="fr-FR" dirty="0" err="1">
                <a:latin typeface="Karnak Pro Book" pitchFamily="50" charset="0"/>
                <a:sym typeface="Wingdings" panose="05000000000000000000" pitchFamily="2" charset="2"/>
              </a:rPr>
              <a:t>cladiaies</a:t>
            </a:r>
            <a:r>
              <a:rPr lang="fr-FR" dirty="0">
                <a:latin typeface="Karnak Pro Book" pitchFamily="50" charset="0"/>
                <a:sym typeface="Wingdings" panose="05000000000000000000" pitchFamily="2" charset="2"/>
              </a:rPr>
              <a:t> (7210) et roselières (7230pp)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1538286" y="5887738"/>
            <a:ext cx="790575" cy="4191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37951" y="5821063"/>
            <a:ext cx="9500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22 habitats  (dont 19 de la DHFF = 47% des habitats de la DHFF) </a:t>
            </a:r>
          </a:p>
        </p:txBody>
      </p:sp>
    </p:spTree>
    <p:extLst>
      <p:ext uri="{BB962C8B-B14F-4D97-AF65-F5344CB8AC3E}">
        <p14:creationId xmlns:p14="http://schemas.microsoft.com/office/powerpoint/2010/main" val="205936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0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8F77AE2-346D-4FB3-ACC2-E83C23B3A3FB}"/>
              </a:ext>
            </a:extLst>
          </p:cNvPr>
          <p:cNvSpPr/>
          <p:nvPr/>
        </p:nvSpPr>
        <p:spPr>
          <a:xfrm>
            <a:off x="2417379" y="5453092"/>
            <a:ext cx="8639504" cy="42434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AC4BA5-E25C-4359-947C-E85A191D3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717" y="5989451"/>
            <a:ext cx="9257651" cy="435468"/>
          </a:xfrm>
          <a:prstGeom prst="rect">
            <a:avLst/>
          </a:prstGeom>
        </p:spPr>
      </p:pic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704A4DFB-1A89-41A3-903B-F051E6CDE448}"/>
              </a:ext>
            </a:extLst>
          </p:cNvPr>
          <p:cNvSpPr/>
          <p:nvPr/>
        </p:nvSpPr>
        <p:spPr>
          <a:xfrm rot="5400000">
            <a:off x="2897327" y="4263676"/>
            <a:ext cx="133180" cy="10930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FE8DED92-D282-45C3-AA15-3AD8650F6722}"/>
              </a:ext>
            </a:extLst>
          </p:cNvPr>
          <p:cNvSpPr/>
          <p:nvPr/>
        </p:nvSpPr>
        <p:spPr>
          <a:xfrm rot="5400000">
            <a:off x="4978374" y="3408883"/>
            <a:ext cx="133181" cy="30690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8D11B0F0-F48D-4DF1-9A00-F5E2FF1FE826}"/>
              </a:ext>
            </a:extLst>
          </p:cNvPr>
          <p:cNvSpPr/>
          <p:nvPr/>
        </p:nvSpPr>
        <p:spPr>
          <a:xfrm rot="5400000">
            <a:off x="7900250" y="3417739"/>
            <a:ext cx="133181" cy="27747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FA07694A-74D6-415C-BDC5-8C6E72DAFBF9}"/>
              </a:ext>
            </a:extLst>
          </p:cNvPr>
          <p:cNvSpPr/>
          <p:nvPr/>
        </p:nvSpPr>
        <p:spPr>
          <a:xfrm rot="5400000">
            <a:off x="10124094" y="4077195"/>
            <a:ext cx="162901" cy="17026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96E4CB-B9DF-476D-882E-E827C2517AB9}"/>
              </a:ext>
            </a:extLst>
          </p:cNvPr>
          <p:cNvSpPr txBox="1"/>
          <p:nvPr/>
        </p:nvSpPr>
        <p:spPr>
          <a:xfrm>
            <a:off x="4273342" y="3918609"/>
            <a:ext cx="1543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Pelouses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DF1DF9-D7CE-448B-AD02-41D41AA8B145}"/>
              </a:ext>
            </a:extLst>
          </p:cNvPr>
          <p:cNvSpPr txBox="1"/>
          <p:nvPr/>
        </p:nvSpPr>
        <p:spPr>
          <a:xfrm>
            <a:off x="7195218" y="3927150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Moissons 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74AC17-1649-463E-BCED-C553170CFE42}"/>
              </a:ext>
            </a:extLst>
          </p:cNvPr>
          <p:cNvSpPr txBox="1"/>
          <p:nvPr/>
        </p:nvSpPr>
        <p:spPr>
          <a:xfrm>
            <a:off x="9513640" y="3927150"/>
            <a:ext cx="1488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Bergerie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690D4E2-9889-4358-AAEF-E09BE0CB2A81}"/>
              </a:ext>
            </a:extLst>
          </p:cNvPr>
          <p:cNvSpPr txBox="1"/>
          <p:nvPr/>
        </p:nvSpPr>
        <p:spPr>
          <a:xfrm>
            <a:off x="2259051" y="3910475"/>
            <a:ext cx="1488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Bergerie </a:t>
            </a:r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4734CC51-BB56-49D1-991B-99198F9FCDCF}"/>
              </a:ext>
            </a:extLst>
          </p:cNvPr>
          <p:cNvSpPr/>
          <p:nvPr/>
        </p:nvSpPr>
        <p:spPr>
          <a:xfrm>
            <a:off x="3172820" y="3107666"/>
            <a:ext cx="158959" cy="2345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E9ED04A-3D89-4802-8EBE-E954D8109EF6}"/>
              </a:ext>
            </a:extLst>
          </p:cNvPr>
          <p:cNvSpPr txBox="1"/>
          <p:nvPr/>
        </p:nvSpPr>
        <p:spPr>
          <a:xfrm>
            <a:off x="1835468" y="2528438"/>
            <a:ext cx="283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Incendie potentiel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045B175-A6BF-4463-BA85-60A55310538E}"/>
              </a:ext>
            </a:extLst>
          </p:cNvPr>
          <p:cNvSpPr txBox="1"/>
          <p:nvPr/>
        </p:nvSpPr>
        <p:spPr>
          <a:xfrm>
            <a:off x="826477" y="325080"/>
            <a:ext cx="9970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Pratiques agropastorales </a:t>
            </a:r>
            <a:r>
              <a:rPr lang="fr-FR" sz="2800" dirty="0" err="1">
                <a:latin typeface="Karnak Pro Bold" panose="02000503000000020003" pitchFamily="50" charset="0"/>
              </a:rPr>
              <a:t>traditionelles</a:t>
            </a:r>
            <a:r>
              <a:rPr lang="fr-FR" sz="2800" dirty="0">
                <a:latin typeface="Karnak Pro Bold" panose="02000503000000020003" pitchFamily="50" charset="0"/>
              </a:rPr>
              <a:t> : le pâturage ovin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76145C1-1B1F-4434-A731-C198EE1A1707}"/>
              </a:ext>
            </a:extLst>
          </p:cNvPr>
          <p:cNvSpPr txBox="1"/>
          <p:nvPr/>
        </p:nvSpPr>
        <p:spPr>
          <a:xfrm>
            <a:off x="1371397" y="980566"/>
            <a:ext cx="10959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Localités peu productives (Versants calcaires, landes et massifs forestiers),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Activité assez peu associée au fauchage, mais le plus souvent associée aux cultures.</a:t>
            </a:r>
          </a:p>
        </p:txBody>
      </p:sp>
    </p:spTree>
    <p:extLst>
      <p:ext uri="{BB962C8B-B14F-4D97-AF65-F5344CB8AC3E}">
        <p14:creationId xmlns:p14="http://schemas.microsoft.com/office/powerpoint/2010/main" val="427442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946199"/>
            <a:ext cx="8033657" cy="51917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E89C97F-2A84-4A70-9E81-3F1AA1D20969}"/>
              </a:ext>
            </a:extLst>
          </p:cNvPr>
          <p:cNvSpPr txBox="1"/>
          <p:nvPr/>
        </p:nvSpPr>
        <p:spPr>
          <a:xfrm>
            <a:off x="790575" y="325080"/>
            <a:ext cx="1000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Pratiques agropastorales </a:t>
            </a:r>
            <a:r>
              <a:rPr lang="fr-FR" sz="2800" dirty="0" err="1">
                <a:latin typeface="Karnak Pro Bold" panose="02000503000000020003" pitchFamily="50" charset="0"/>
              </a:rPr>
              <a:t>traditionelles</a:t>
            </a:r>
            <a:r>
              <a:rPr lang="fr-FR" sz="2800" dirty="0">
                <a:latin typeface="Karnak Pro Bold" panose="02000503000000020003" pitchFamily="50" charset="0"/>
              </a:rPr>
              <a:t> : le pâturage ovin</a:t>
            </a:r>
          </a:p>
        </p:txBody>
      </p:sp>
    </p:spTree>
    <p:extLst>
      <p:ext uri="{BB962C8B-B14F-4D97-AF65-F5344CB8AC3E}">
        <p14:creationId xmlns:p14="http://schemas.microsoft.com/office/powerpoint/2010/main" val="104089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0290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EE223E-75E6-4416-99A1-4C7CFF52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949223"/>
            <a:ext cx="7908810" cy="57722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5A5587C-2957-4D6D-86D4-06569AB10A53}"/>
              </a:ext>
            </a:extLst>
          </p:cNvPr>
          <p:cNvSpPr txBox="1"/>
          <p:nvPr/>
        </p:nvSpPr>
        <p:spPr>
          <a:xfrm>
            <a:off x="723900" y="325080"/>
            <a:ext cx="1011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Pratiques agropastorales </a:t>
            </a:r>
            <a:r>
              <a:rPr lang="fr-FR" sz="2800" dirty="0" err="1">
                <a:latin typeface="Karnak Pro Bold" panose="02000503000000020003" pitchFamily="50" charset="0"/>
              </a:rPr>
              <a:t>traditionelles</a:t>
            </a:r>
            <a:r>
              <a:rPr lang="fr-FR" sz="2800" dirty="0">
                <a:latin typeface="Karnak Pro Bold" panose="02000503000000020003" pitchFamily="50" charset="0"/>
              </a:rPr>
              <a:t> : le pâturage ovin</a:t>
            </a:r>
          </a:p>
        </p:txBody>
      </p:sp>
    </p:spTree>
    <p:extLst>
      <p:ext uri="{BB962C8B-B14F-4D97-AF65-F5344CB8AC3E}">
        <p14:creationId xmlns:p14="http://schemas.microsoft.com/office/powerpoint/2010/main" val="330770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5" y="-15770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8F77AE2-346D-4FB3-ACC2-E83C23B3A3FB}"/>
              </a:ext>
            </a:extLst>
          </p:cNvPr>
          <p:cNvSpPr/>
          <p:nvPr/>
        </p:nvSpPr>
        <p:spPr>
          <a:xfrm>
            <a:off x="2417379" y="5253394"/>
            <a:ext cx="8639504" cy="42434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AC4BA5-E25C-4359-947C-E85A191D3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717" y="5789753"/>
            <a:ext cx="9257651" cy="435468"/>
          </a:xfrm>
          <a:prstGeom prst="rect">
            <a:avLst/>
          </a:prstGeom>
        </p:spPr>
      </p:pic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704A4DFB-1A89-41A3-903B-F051E6CDE448}"/>
              </a:ext>
            </a:extLst>
          </p:cNvPr>
          <p:cNvSpPr/>
          <p:nvPr/>
        </p:nvSpPr>
        <p:spPr>
          <a:xfrm rot="5400000">
            <a:off x="2897327" y="4063978"/>
            <a:ext cx="133180" cy="10930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FE8DED92-D282-45C3-AA15-3AD8650F6722}"/>
              </a:ext>
            </a:extLst>
          </p:cNvPr>
          <p:cNvSpPr/>
          <p:nvPr/>
        </p:nvSpPr>
        <p:spPr>
          <a:xfrm rot="5400000">
            <a:off x="4470120" y="3717438"/>
            <a:ext cx="210421" cy="21297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8D11B0F0-F48D-4DF1-9A00-F5E2FF1FE826}"/>
              </a:ext>
            </a:extLst>
          </p:cNvPr>
          <p:cNvSpPr/>
          <p:nvPr/>
        </p:nvSpPr>
        <p:spPr>
          <a:xfrm rot="5400000">
            <a:off x="7415757" y="2763269"/>
            <a:ext cx="162902" cy="371399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FA07694A-74D6-415C-BDC5-8C6E72DAFBF9}"/>
              </a:ext>
            </a:extLst>
          </p:cNvPr>
          <p:cNvSpPr/>
          <p:nvPr/>
        </p:nvSpPr>
        <p:spPr>
          <a:xfrm rot="5400000">
            <a:off x="10124094" y="3877497"/>
            <a:ext cx="162901" cy="17026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96E4CB-B9DF-476D-882E-E827C2517AB9}"/>
              </a:ext>
            </a:extLst>
          </p:cNvPr>
          <p:cNvSpPr txBox="1"/>
          <p:nvPr/>
        </p:nvSpPr>
        <p:spPr>
          <a:xfrm>
            <a:off x="3454987" y="3490310"/>
            <a:ext cx="22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Zones sèches à fraîches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DF1DF9-D7CE-448B-AD02-41D41AA8B145}"/>
              </a:ext>
            </a:extLst>
          </p:cNvPr>
          <p:cNvSpPr txBox="1"/>
          <p:nvPr/>
        </p:nvSpPr>
        <p:spPr>
          <a:xfrm>
            <a:off x="6748178" y="3727452"/>
            <a:ext cx="2545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Zones humides 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74AC17-1649-463E-BCED-C553170CFE42}"/>
              </a:ext>
            </a:extLst>
          </p:cNvPr>
          <p:cNvSpPr txBox="1"/>
          <p:nvPr/>
        </p:nvSpPr>
        <p:spPr>
          <a:xfrm>
            <a:off x="9650276" y="3727452"/>
            <a:ext cx="1173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Etable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690D4E2-9889-4358-AAEF-E09BE0CB2A81}"/>
              </a:ext>
            </a:extLst>
          </p:cNvPr>
          <p:cNvSpPr txBox="1"/>
          <p:nvPr/>
        </p:nvSpPr>
        <p:spPr>
          <a:xfrm>
            <a:off x="2421611" y="3710777"/>
            <a:ext cx="1173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Etable </a:t>
            </a:r>
          </a:p>
        </p:txBody>
      </p:sp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589D5150-0218-4486-A2A9-116589679E90}"/>
              </a:ext>
            </a:extLst>
          </p:cNvPr>
          <p:cNvSpPr/>
          <p:nvPr/>
        </p:nvSpPr>
        <p:spPr>
          <a:xfrm>
            <a:off x="6241558" y="2816349"/>
            <a:ext cx="158959" cy="2345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37A6A559-5925-496B-94B6-C8B5986BEDCC}"/>
              </a:ext>
            </a:extLst>
          </p:cNvPr>
          <p:cNvSpPr/>
          <p:nvPr/>
        </p:nvSpPr>
        <p:spPr>
          <a:xfrm>
            <a:off x="8842744" y="2828392"/>
            <a:ext cx="158959" cy="2345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B7E4B1-3C98-4CBD-9543-672C0F027F22}"/>
              </a:ext>
            </a:extLst>
          </p:cNvPr>
          <p:cNvSpPr txBox="1"/>
          <p:nvPr/>
        </p:nvSpPr>
        <p:spPr>
          <a:xfrm>
            <a:off x="7626708" y="2339934"/>
            <a:ext cx="259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Fauchage de regain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8A3E766-7608-4459-9E67-D8A7E92795D2}"/>
              </a:ext>
            </a:extLst>
          </p:cNvPr>
          <p:cNvSpPr txBox="1"/>
          <p:nvPr/>
        </p:nvSpPr>
        <p:spPr>
          <a:xfrm>
            <a:off x="5640209" y="2343591"/>
            <a:ext cx="1361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Fauchage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E10B03B-D4F4-49CB-A8CC-43AB74ACA756}"/>
              </a:ext>
            </a:extLst>
          </p:cNvPr>
          <p:cNvSpPr txBox="1"/>
          <p:nvPr/>
        </p:nvSpPr>
        <p:spPr>
          <a:xfrm>
            <a:off x="1742821" y="958769"/>
            <a:ext cx="10104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Sur des sols plus riches (Vallées et plateaux) et/ou humides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Activité systématiquement associée à du fauchage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869B335-AF30-405A-8489-9693CF43D252}"/>
              </a:ext>
            </a:extLst>
          </p:cNvPr>
          <p:cNvSpPr txBox="1"/>
          <p:nvPr/>
        </p:nvSpPr>
        <p:spPr>
          <a:xfrm>
            <a:off x="1080116" y="325080"/>
            <a:ext cx="944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Pratiques agropastorales </a:t>
            </a:r>
            <a:r>
              <a:rPr lang="fr-FR" sz="2800" dirty="0" err="1">
                <a:latin typeface="Karnak Pro Bold" panose="02000503000000020003" pitchFamily="50" charset="0"/>
              </a:rPr>
              <a:t>traditionelles</a:t>
            </a:r>
            <a:r>
              <a:rPr lang="fr-FR" sz="2800" dirty="0">
                <a:latin typeface="Karnak Pro Bold" panose="02000503000000020003" pitchFamily="50" charset="0"/>
              </a:rPr>
              <a:t> : le pâturage bovin</a:t>
            </a:r>
          </a:p>
        </p:txBody>
      </p:sp>
    </p:spTree>
    <p:extLst>
      <p:ext uri="{BB962C8B-B14F-4D97-AF65-F5344CB8AC3E}">
        <p14:creationId xmlns:p14="http://schemas.microsoft.com/office/powerpoint/2010/main" val="26337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/>
          <a:stretch/>
        </p:blipFill>
        <p:spPr>
          <a:xfrm>
            <a:off x="0" y="0"/>
            <a:ext cx="151059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6" y="2426"/>
            <a:ext cx="12223246" cy="693103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-232229" y="213064"/>
            <a:ext cx="10885432" cy="624143"/>
          </a:xfrm>
          <a:prstGeom prst="roundRect">
            <a:avLst/>
          </a:prstGeom>
          <a:solidFill>
            <a:srgbClr val="D270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74" y="1016105"/>
            <a:ext cx="8316686" cy="52135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B80EBC-D0A9-4893-90A0-3D4C4A92E057}"/>
              </a:ext>
            </a:extLst>
          </p:cNvPr>
          <p:cNvSpPr txBox="1"/>
          <p:nvPr/>
        </p:nvSpPr>
        <p:spPr>
          <a:xfrm>
            <a:off x="1080116" y="325080"/>
            <a:ext cx="944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arnak Pro Bold" panose="02000503000000020003" pitchFamily="50" charset="0"/>
              </a:rPr>
              <a:t>Pratiques agropastorales </a:t>
            </a:r>
            <a:r>
              <a:rPr lang="fr-FR" sz="2800" dirty="0" err="1">
                <a:latin typeface="Karnak Pro Bold" panose="02000503000000020003" pitchFamily="50" charset="0"/>
              </a:rPr>
              <a:t>traditionelles</a:t>
            </a:r>
            <a:r>
              <a:rPr lang="fr-FR" sz="2800" dirty="0">
                <a:latin typeface="Karnak Pro Bold" panose="02000503000000020003" pitchFamily="50" charset="0"/>
              </a:rPr>
              <a:t> : le pâturage bovin</a:t>
            </a:r>
          </a:p>
        </p:txBody>
      </p:sp>
    </p:spTree>
    <p:extLst>
      <p:ext uri="{BB962C8B-B14F-4D97-AF65-F5344CB8AC3E}">
        <p14:creationId xmlns:p14="http://schemas.microsoft.com/office/powerpoint/2010/main" val="28415280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5877</TotalTime>
  <Words>651</Words>
  <Application>Microsoft Office PowerPoint</Application>
  <PresentationFormat>Grand écran</PresentationFormat>
  <Paragraphs>135</Paragraphs>
  <Slides>23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Karnak Pro Bold</vt:lpstr>
      <vt:lpstr>Karnak Pro Book</vt:lpstr>
      <vt:lpstr>Karnak Pro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Muséum national d'Histoire naturelle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AUVERT Sophie</dc:creator>
  <cp:lastModifiedBy>Jérôme WEGNEZ</cp:lastModifiedBy>
  <cp:revision>159</cp:revision>
  <dcterms:created xsi:type="dcterms:W3CDTF">2018-05-08T13:29:00Z</dcterms:created>
  <dcterms:modified xsi:type="dcterms:W3CDTF">2021-06-09T07:35:11Z</dcterms:modified>
</cp:coreProperties>
</file>