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5"/>
  </p:sldMasterIdLst>
  <p:notesMasterIdLst>
    <p:notesMasterId r:id="rId28"/>
  </p:notesMasterIdLst>
  <p:sldIdLst>
    <p:sldId id="285" r:id="rId6"/>
    <p:sldId id="263" r:id="rId7"/>
    <p:sldId id="279" r:id="rId8"/>
    <p:sldId id="273" r:id="rId9"/>
    <p:sldId id="274" r:id="rId10"/>
    <p:sldId id="283" r:id="rId11"/>
    <p:sldId id="276" r:id="rId12"/>
    <p:sldId id="265" r:id="rId13"/>
    <p:sldId id="266" r:id="rId14"/>
    <p:sldId id="267" r:id="rId15"/>
    <p:sldId id="268" r:id="rId16"/>
    <p:sldId id="287" r:id="rId17"/>
    <p:sldId id="284" r:id="rId18"/>
    <p:sldId id="271" r:id="rId19"/>
    <p:sldId id="269" r:id="rId20"/>
    <p:sldId id="288" r:id="rId21"/>
    <p:sldId id="260" r:id="rId22"/>
    <p:sldId id="261" r:id="rId23"/>
    <p:sldId id="278" r:id="rId24"/>
    <p:sldId id="259" r:id="rId25"/>
    <p:sldId id="286" r:id="rId26"/>
    <p:sldId id="27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eu Gouirand" initials="MG" lastIdx="4" clrIdx="0">
    <p:extLst>
      <p:ext uri="{19B8F6BF-5375-455C-9EA6-DF929625EA0E}">
        <p15:presenceInfo xmlns:p15="http://schemas.microsoft.com/office/powerpoint/2012/main" userId="S::mathieu.gouirand@syndicatdelorge.fr::f0b4515f-8558-4fad-a019-c403a9ad39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8D23"/>
    <a:srgbClr val="33CC33"/>
    <a:srgbClr val="00CC66"/>
    <a:srgbClr val="000000"/>
    <a:srgbClr val="FFFF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6" autoAdjust="0"/>
    <p:restoredTop sz="94660"/>
  </p:normalViewPr>
  <p:slideViewPr>
    <p:cSldViewPr snapToGrid="0" showGuides="1">
      <p:cViewPr varScale="1">
        <p:scale>
          <a:sx n="105" d="100"/>
          <a:sy n="105" d="100"/>
        </p:scale>
        <p:origin x="1464" y="108"/>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3T10:07:13.604" idx="2">
    <p:pos x="10" y="10"/>
    <p:text>Je trouve qu'il y a trop décriture ici, il faud</p:text>
    <p:extLst>
      <p:ext uri="{C676402C-5697-4E1C-873F-D02D1690AC5C}">
        <p15:threadingInfo xmlns:p15="http://schemas.microsoft.com/office/powerpoint/2012/main" timeZoneBias="-120"/>
      </p:ext>
    </p:extLst>
  </p:cm>
  <p:cm authorId="1" dt="2021-05-03T10:08:25.410" idx="3">
    <p:pos x="10" y="146"/>
    <p:text>réduire et ne marquer que l'essentiel</p:text>
    <p:extLst>
      <p:ext uri="{C676402C-5697-4E1C-873F-D02D1690AC5C}">
        <p15:threadingInfo xmlns:p15="http://schemas.microsoft.com/office/powerpoint/2012/main" timeZoneBias="-1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25548-0E28-41C0-906D-EDDE61232B1B}" type="datetimeFigureOut">
              <a:rPr lang="fr-FR" smtClean="0"/>
              <a:t>08/06/2021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53B7F-9710-41D5-9AE7-2EC02DC08973}" type="slidenum">
              <a:rPr lang="fr-FR" smtClean="0"/>
              <a:t>‹N°›</a:t>
            </a:fld>
            <a:endParaRPr lang="fr-FR"/>
          </a:p>
        </p:txBody>
      </p:sp>
    </p:spTree>
    <p:extLst>
      <p:ext uri="{BB962C8B-B14F-4D97-AF65-F5344CB8AC3E}">
        <p14:creationId xmlns:p14="http://schemas.microsoft.com/office/powerpoint/2010/main" val="327399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buFontTx/>
              <a:buChar char="-"/>
            </a:pPr>
            <a:r>
              <a:rPr lang="fr-FR" sz="1200" dirty="0">
                <a:effectLst/>
                <a:ea typeface="Calibri" panose="020F0502020204030204" pitchFamily="34" charset="0"/>
              </a:rPr>
              <a:t>62 communes et 9 communautés de communes et d’agglomération de l’Essonne (91). </a:t>
            </a:r>
            <a:endParaRPr lang="fr-FR" sz="1200" dirty="0">
              <a:ea typeface="Calibri" panose="020F0502020204030204" pitchFamily="34" charset="0"/>
            </a:endParaRPr>
          </a:p>
          <a:p>
            <a:pPr lvl="0" algn="just">
              <a:buFontTx/>
              <a:buChar char="-"/>
            </a:pPr>
            <a:r>
              <a:rPr lang="fr-FR" sz="1200" dirty="0">
                <a:effectLst/>
                <a:ea typeface="Calibri" panose="020F0502020204030204" pitchFamily="34" charset="0"/>
              </a:rPr>
              <a:t> plus de 400 ha de milieux naturels, situés sur les berges de l’Orge et de ses affluents.</a:t>
            </a:r>
          </a:p>
          <a:p>
            <a:pPr marL="0" lvl="0" indent="0" algn="just">
              <a:buNone/>
            </a:pPr>
            <a:r>
              <a:rPr lang="fr-FR" sz="1200" dirty="0">
                <a:effectLst/>
                <a:ea typeface="Calibri" panose="020F0502020204030204" pitchFamily="34" charset="0"/>
              </a:rPr>
              <a:t>Ses principales missions sont :</a:t>
            </a:r>
          </a:p>
          <a:p>
            <a:pPr marL="449580" indent="0" algn="just">
              <a:lnSpc>
                <a:spcPct val="107000"/>
              </a:lnSpc>
              <a:spcAft>
                <a:spcPts val="800"/>
              </a:spcAft>
              <a:buNone/>
            </a:pPr>
            <a:r>
              <a:rPr lang="fr-FR" sz="1200" dirty="0">
                <a:effectLst/>
                <a:ea typeface="Calibri" panose="020F0502020204030204" pitchFamily="34" charset="0"/>
                <a:cs typeface="Calibri" panose="020F0502020204030204" pitchFamily="34" charset="0"/>
              </a:rPr>
              <a:t>- la valorisation écologique du territoire ;</a:t>
            </a:r>
          </a:p>
          <a:p>
            <a:pPr marL="449580" indent="0" algn="just">
              <a:lnSpc>
                <a:spcPct val="107000"/>
              </a:lnSpc>
              <a:spcAft>
                <a:spcPts val="800"/>
              </a:spcAft>
              <a:buNone/>
            </a:pPr>
            <a:r>
              <a:rPr lang="fr-FR" sz="1200" dirty="0">
                <a:effectLst/>
                <a:ea typeface="Calibri" panose="020F0502020204030204" pitchFamily="34" charset="0"/>
                <a:cs typeface="Calibri" panose="020F0502020204030204" pitchFamily="34" charset="0"/>
              </a:rPr>
              <a:t>- l’atteinte du bon état écologique des milieux aquatiques</a:t>
            </a:r>
          </a:p>
          <a:p>
            <a:pPr marL="449580" indent="0" algn="just">
              <a:lnSpc>
                <a:spcPct val="107000"/>
              </a:lnSpc>
              <a:spcAft>
                <a:spcPts val="800"/>
              </a:spcAft>
              <a:buNone/>
            </a:pPr>
            <a:r>
              <a:rPr lang="fr-FR" sz="1200" dirty="0">
                <a:effectLst/>
                <a:ea typeface="Calibri" panose="020F0502020204030204" pitchFamily="34" charset="0"/>
                <a:cs typeface="Calibri" panose="020F0502020204030204" pitchFamily="34" charset="0"/>
              </a:rPr>
              <a:t>- la prévention du risque inondation ;</a:t>
            </a:r>
          </a:p>
          <a:p>
            <a:pPr marL="449580" indent="0" algn="just">
              <a:lnSpc>
                <a:spcPct val="107000"/>
              </a:lnSpc>
              <a:spcAft>
                <a:spcPts val="800"/>
              </a:spcAft>
              <a:buNone/>
            </a:pPr>
            <a:r>
              <a:rPr lang="fr-FR" sz="1200" dirty="0">
                <a:effectLst/>
                <a:ea typeface="Calibri" panose="020F0502020204030204" pitchFamily="34" charset="0"/>
                <a:cs typeface="Calibri" panose="020F0502020204030204" pitchFamily="34" charset="0"/>
              </a:rPr>
              <a:t>- la maîtrise de l’assainissement ;</a:t>
            </a:r>
          </a:p>
          <a:p>
            <a:pPr marL="449580" indent="0" algn="just">
              <a:lnSpc>
                <a:spcPct val="107000"/>
              </a:lnSpc>
              <a:spcAft>
                <a:spcPts val="800"/>
              </a:spcAft>
              <a:buNone/>
            </a:pPr>
            <a:r>
              <a:rPr lang="fr-FR" sz="1200" dirty="0">
                <a:effectLst/>
                <a:ea typeface="Calibri" panose="020F0502020204030204" pitchFamily="34" charset="0"/>
                <a:cs typeface="Calibri" panose="020F0502020204030204" pitchFamily="34" charset="0"/>
              </a:rPr>
              <a:t>- la gestion de stations d’épuration.</a:t>
            </a:r>
          </a:p>
          <a:p>
            <a:endParaRPr lang="fr-FR" dirty="0"/>
          </a:p>
        </p:txBody>
      </p:sp>
      <p:sp>
        <p:nvSpPr>
          <p:cNvPr id="4" name="Espace réservé du numéro de diapositive 3"/>
          <p:cNvSpPr>
            <a:spLocks noGrp="1"/>
          </p:cNvSpPr>
          <p:nvPr>
            <p:ph type="sldNum" sz="quarter" idx="5"/>
          </p:nvPr>
        </p:nvSpPr>
        <p:spPr/>
        <p:txBody>
          <a:bodyPr/>
          <a:lstStyle/>
          <a:p>
            <a:fld id="{C0153B7F-9710-41D5-9AE7-2EC02DC08973}" type="slidenum">
              <a:rPr lang="fr-FR" smtClean="0"/>
              <a:t>2</a:t>
            </a:fld>
            <a:endParaRPr lang="fr-FR"/>
          </a:p>
        </p:txBody>
      </p:sp>
    </p:spTree>
    <p:extLst>
      <p:ext uri="{BB962C8B-B14F-4D97-AF65-F5344CB8AC3E}">
        <p14:creationId xmlns:p14="http://schemas.microsoft.com/office/powerpoint/2010/main" val="40938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kern="100" dirty="0">
                <a:solidFill>
                  <a:srgbClr val="000000"/>
                </a:solidFill>
                <a:effectLst/>
                <a:latin typeface="+mj-lt"/>
                <a:ea typeface="Calibri" panose="020F0502020204030204" pitchFamily="34" charset="0"/>
                <a:cs typeface="Calibri" panose="020F0502020204030204" pitchFamily="34" charset="0"/>
              </a:rPr>
              <a:t>Différentes méthodes de contrôle ont été testées (coupe, arrachage, plantation arbustive, écopâturage, décaissement et mise en incinération des terres infestées, bâchage, etc.) pour définir les mieux adaptées au contexte selon des contraintes observées. </a:t>
            </a:r>
          </a:p>
          <a:p>
            <a:pPr marL="0" indent="0">
              <a:buNone/>
            </a:pPr>
            <a:r>
              <a:rPr lang="fr-FR" sz="1200" dirty="0">
                <a:effectLst/>
                <a:latin typeface="+mj-lt"/>
                <a:ea typeface="Calibri" panose="020F0502020204030204" pitchFamily="34" charset="0"/>
                <a:cs typeface="Times New Roman" panose="02020603050405020304" pitchFamily="18" charset="0"/>
              </a:rPr>
              <a:t>C’est dans le cadre de cette démarche que le Syndicat de l’Orge a souhaité expérimenter l’écopâturage </a:t>
            </a:r>
            <a:r>
              <a:rPr lang="fr-FR" sz="1200" dirty="0">
                <a:latin typeface="+mj-lt"/>
                <a:ea typeface="Calibri" panose="020F0502020204030204" pitchFamily="34" charset="0"/>
                <a:cs typeface="Times New Roman" panose="02020603050405020304" pitchFamily="18" charset="0"/>
              </a:rPr>
              <a:t>comme technique de </a:t>
            </a:r>
            <a:r>
              <a:rPr lang="fr-FR" sz="1200" dirty="0">
                <a:effectLst/>
                <a:latin typeface="+mj-lt"/>
                <a:ea typeface="Calibri" panose="020F0502020204030204" pitchFamily="34" charset="0"/>
                <a:cs typeface="Times New Roman" panose="02020603050405020304" pitchFamily="18" charset="0"/>
              </a:rPr>
              <a:t>lutte biologique sur une parcelle située à Morsang sur Orge.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0153B7F-9710-41D5-9AE7-2EC02DC08973}" type="slidenum">
              <a:rPr lang="fr-FR" smtClean="0"/>
              <a:t>3</a:t>
            </a:fld>
            <a:endParaRPr lang="fr-FR"/>
          </a:p>
        </p:txBody>
      </p:sp>
    </p:spTree>
    <p:extLst>
      <p:ext uri="{BB962C8B-B14F-4D97-AF65-F5344CB8AC3E}">
        <p14:creationId xmlns:p14="http://schemas.microsoft.com/office/powerpoint/2010/main" val="103953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j-lt"/>
                <a:ea typeface="Calibri" panose="020F0502020204030204" pitchFamily="34" charset="0"/>
              </a:rPr>
              <a:t>La Renouée du Japon est très présente en Vallée de l’Orge et menace à certains endroits la richesse floristique et faunistique locale. </a:t>
            </a:r>
          </a:p>
          <a:p>
            <a:endParaRPr lang="fr-FR" dirty="0"/>
          </a:p>
        </p:txBody>
      </p:sp>
      <p:sp>
        <p:nvSpPr>
          <p:cNvPr id="4" name="Espace réservé du numéro de diapositive 3"/>
          <p:cNvSpPr>
            <a:spLocks noGrp="1"/>
          </p:cNvSpPr>
          <p:nvPr>
            <p:ph type="sldNum" sz="quarter" idx="5"/>
          </p:nvPr>
        </p:nvSpPr>
        <p:spPr/>
        <p:txBody>
          <a:bodyPr/>
          <a:lstStyle/>
          <a:p>
            <a:fld id="{C0153B7F-9710-41D5-9AE7-2EC02DC08973}" type="slidenum">
              <a:rPr lang="fr-FR" smtClean="0"/>
              <a:t>4</a:t>
            </a:fld>
            <a:endParaRPr lang="fr-FR"/>
          </a:p>
        </p:txBody>
      </p:sp>
    </p:spTree>
    <p:extLst>
      <p:ext uri="{BB962C8B-B14F-4D97-AF65-F5344CB8AC3E}">
        <p14:creationId xmlns:p14="http://schemas.microsoft.com/office/powerpoint/2010/main" val="258769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altLang="fr-FR" dirty="0">
                <a:latin typeface="+mj-lt"/>
                <a:ea typeface="Calibri" panose="020F0502020204030204" pitchFamily="34" charset="0"/>
                <a:cs typeface="Times New Roman" panose="02020603050405020304" pitchFamily="18" charset="0"/>
              </a:rPr>
              <a:t>débroussaillage 2 fois / an  pour permettre l’accès aux infrastructures et pour suppression des ligneux de la digue</a:t>
            </a:r>
            <a:endParaRPr lang="fr-FR" altLang="fr-FR" sz="12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altLang="fr-FR" sz="1200" dirty="0">
                <a:latin typeface="+mj-lt"/>
                <a:ea typeface="Calibri" panose="020F0502020204030204" pitchFamily="34" charset="0"/>
                <a:cs typeface="Times New Roman" panose="02020603050405020304" pitchFamily="18" charset="0"/>
              </a:rPr>
              <a:t>la propagation de la renouée par bouturage</a:t>
            </a:r>
          </a:p>
          <a:p>
            <a:endParaRPr lang="fr-FR" dirty="0"/>
          </a:p>
        </p:txBody>
      </p:sp>
      <p:sp>
        <p:nvSpPr>
          <p:cNvPr id="4" name="Espace réservé du numéro de diapositive 3"/>
          <p:cNvSpPr>
            <a:spLocks noGrp="1"/>
          </p:cNvSpPr>
          <p:nvPr>
            <p:ph type="sldNum" sz="quarter" idx="5"/>
          </p:nvPr>
        </p:nvSpPr>
        <p:spPr/>
        <p:txBody>
          <a:bodyPr/>
          <a:lstStyle/>
          <a:p>
            <a:fld id="{C0153B7F-9710-41D5-9AE7-2EC02DC08973}" type="slidenum">
              <a:rPr lang="fr-FR" smtClean="0"/>
              <a:t>6</a:t>
            </a:fld>
            <a:endParaRPr lang="fr-FR"/>
          </a:p>
        </p:txBody>
      </p:sp>
    </p:spTree>
    <p:extLst>
      <p:ext uri="{BB962C8B-B14F-4D97-AF65-F5344CB8AC3E}">
        <p14:creationId xmlns:p14="http://schemas.microsoft.com/office/powerpoint/2010/main" val="19043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Le principe de cette expérimentation consistait à introduire une race rustique de chèvre, les « chèvres des fossés », sur </a:t>
            </a:r>
            <a:r>
              <a:rPr lang="fr-FR" dirty="0">
                <a:latin typeface="Calibri" panose="020F0502020204030204" pitchFamily="34" charset="0"/>
                <a:ea typeface="Calibri" panose="020F0502020204030204" pitchFamily="34" charset="0"/>
                <a:cs typeface="Times New Roman" panose="02020603050405020304" pitchFamily="18" charset="0"/>
              </a:rPr>
              <a:t>la</a:t>
            </a:r>
            <a:r>
              <a:rPr lang="fr-FR" sz="1200" dirty="0">
                <a:effectLst/>
                <a:latin typeface="Calibri" panose="020F0502020204030204" pitchFamily="34" charset="0"/>
                <a:ea typeface="Calibri" panose="020F0502020204030204" pitchFamily="34" charset="0"/>
                <a:cs typeface="Times New Roman" panose="02020603050405020304" pitchFamily="18" charset="0"/>
              </a:rPr>
              <a:t> parcelle colonisée par la Renouée du Japon afin d’épuiser la plante invasive. En effet, les chèvres en mangeant la partie aérienne de la plante durant sa période de croissance (d’avril à octobre), permettent d’épuiser petit à petit ses rhizomes. Pâturage intensif</a:t>
            </a:r>
          </a:p>
          <a:p>
            <a:endParaRPr lang="fr-FR" dirty="0"/>
          </a:p>
        </p:txBody>
      </p:sp>
      <p:sp>
        <p:nvSpPr>
          <p:cNvPr id="4" name="Espace réservé du numéro de diapositive 3"/>
          <p:cNvSpPr>
            <a:spLocks noGrp="1"/>
          </p:cNvSpPr>
          <p:nvPr>
            <p:ph type="sldNum" sz="quarter" idx="5"/>
          </p:nvPr>
        </p:nvSpPr>
        <p:spPr/>
        <p:txBody>
          <a:bodyPr/>
          <a:lstStyle/>
          <a:p>
            <a:fld id="{C0153B7F-9710-41D5-9AE7-2EC02DC08973}" type="slidenum">
              <a:rPr lang="fr-FR" smtClean="0"/>
              <a:t>7</a:t>
            </a:fld>
            <a:endParaRPr lang="fr-FR"/>
          </a:p>
        </p:txBody>
      </p:sp>
    </p:spTree>
    <p:extLst>
      <p:ext uri="{BB962C8B-B14F-4D97-AF65-F5344CB8AC3E}">
        <p14:creationId xmlns:p14="http://schemas.microsoft.com/office/powerpoint/2010/main" val="2475961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1392"/>
            <a:ext cx="7772400" cy="1174757"/>
          </a:xfrm>
        </p:spPr>
        <p:txBody>
          <a:bodyPr>
            <a:normAutofit/>
          </a:bodyPr>
          <a:lstStyle>
            <a:lvl1pPr algn="ctr">
              <a:defRPr sz="4000" b="1"/>
            </a:lvl1pPr>
          </a:lstStyle>
          <a:p>
            <a:r>
              <a:rPr lang="fr-FR"/>
              <a:t>Modifiez le style du titre</a:t>
            </a:r>
            <a:endParaRPr lang="en-US" dirty="0"/>
          </a:p>
        </p:txBody>
      </p:sp>
      <p:sp>
        <p:nvSpPr>
          <p:cNvPr id="3" name="Subtitle 2"/>
          <p:cNvSpPr>
            <a:spLocks noGrp="1"/>
          </p:cNvSpPr>
          <p:nvPr>
            <p:ph type="subTitle" idx="1"/>
          </p:nvPr>
        </p:nvSpPr>
        <p:spPr>
          <a:xfrm>
            <a:off x="1371600" y="4610622"/>
            <a:ext cx="6400800" cy="1028177"/>
          </a:xfrm>
        </p:spPr>
        <p:txBody>
          <a:bodyPr>
            <a:no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600" b="1"/>
            </a:lvl1pPr>
          </a:lstStyle>
          <a:p>
            <a:r>
              <a:rPr lang="fr-FR" dirty="0"/>
              <a:t>1. 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90939"/>
          </a:xfrm>
        </p:spPr>
        <p:txBody>
          <a:bodyPr/>
          <a:lstStyle>
            <a:lvl1pPr algn="ct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68C2560D-EC28-3B41-86E8-18F1CE0113B4}" type="datetimeFigureOut">
              <a:rPr lang="en-US" smtClean="0"/>
              <a:t>6/8/2021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6/8/2021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8C2560D-EC28-3B41-86E8-18F1CE0113B4}" type="datetimeFigureOut">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8C2560D-EC28-3B41-86E8-18F1CE0113B4}" type="datetimeFigureOut">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8C2560D-EC28-3B41-86E8-18F1CE0113B4}" type="datetimeFigureOut">
              <a:rPr lang="en-US" smtClean="0"/>
              <a:t>6/8/2021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81222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1. Cliquez et modifiez le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6/8/2021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‹N°›</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1" r:id="rId3"/>
    <p:sldLayoutId id="2147493460" r:id="rId4"/>
    <p:sldLayoutId id="2147493463" r:id="rId5"/>
    <p:sldLayoutId id="2147493464" r:id="rId6"/>
    <p:sldLayoutId id="2147493465" r:id="rId7"/>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file:///C:\Users\carol.williamson\Pictures\ECOPATURAGE\Clos%20de%20Beaumont%20v&#233;g&#233;tation\2021\point%205%20rocher.jpg" TargetMode="External"/><Relationship Id="rId3" Type="http://schemas.openxmlformats.org/officeDocument/2006/relationships/hyperlink" Target="file:///C:\Users\carol.williamson\Pictures\ECOPATURAGE\Clos%20de%20Beaumont%20v&#233;g&#233;tation\2021\point%201%20cabane.jpg" TargetMode="External"/><Relationship Id="rId7" Type="http://schemas.openxmlformats.org/officeDocument/2006/relationships/hyperlink" Target="file:///C:\Users\carol.williamson\Pictures\ECOPATURAGE\Clos%20de%20Beaumont%20v&#233;g&#233;tation\2021\point%205.jpg" TargetMode="External"/><Relationship Id="rId2" Type="http://schemas.openxmlformats.org/officeDocument/2006/relationships/hyperlink" Target="file:///C:\Users\carol.williamson\Pictures\ECOPATURAGE\Clos%20de%20Beaumont%20v&#233;g&#233;tation\2021\point%201.jpg" TargetMode="External"/><Relationship Id="rId1" Type="http://schemas.openxmlformats.org/officeDocument/2006/relationships/slideLayout" Target="../slideLayouts/slideLayout2.xml"/><Relationship Id="rId6" Type="http://schemas.openxmlformats.org/officeDocument/2006/relationships/hyperlink" Target="file:///C:\Users\carol.williamson\Pictures\ECOPATURAGE\Clos%20de%20Beaumont%20v&#233;g&#233;tation\2021\point%204%202fr&#234;nes.jpg" TargetMode="External"/><Relationship Id="rId11" Type="http://schemas.openxmlformats.org/officeDocument/2006/relationships/image" Target="../media/image17.jpg"/><Relationship Id="rId5" Type="http://schemas.openxmlformats.org/officeDocument/2006/relationships/hyperlink" Target="file:///C:\Users\carol.williamson\Pictures\ECOPATURAGE\Clos%20de%20Beaumont%20v&#233;g&#233;tation\2021\point%204.jpg" TargetMode="External"/><Relationship Id="rId10" Type="http://schemas.openxmlformats.org/officeDocument/2006/relationships/hyperlink" Target="file:///C:\Users\carol.williamson\Pictures\ECOPATURAGE\Clos%20de%20Beaumont%20v&#233;g&#233;tation\2021\point%206%20angle%20cl&#244;ture.jpg" TargetMode="External"/><Relationship Id="rId4" Type="http://schemas.openxmlformats.org/officeDocument/2006/relationships/hyperlink" Target="file:///C:\Users\carol.williamson\Pictures\ECOPATURAGE\Clos%20de%20Beaumont%20v&#233;g&#233;tation\2021\point%202.jpg" TargetMode="External"/><Relationship Id="rId9" Type="http://schemas.openxmlformats.org/officeDocument/2006/relationships/hyperlink" Target="file:///C:\Users\carol.williamson\Pictures\ECOPATURAGE\Clos%20de%20Beaumont%20v&#233;g&#233;tation\2021\point%206.jp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69E9503-B300-4750-94C4-EFBCCA692C5B}"/>
              </a:ext>
            </a:extLst>
          </p:cNvPr>
          <p:cNvSpPr txBox="1"/>
          <p:nvPr/>
        </p:nvSpPr>
        <p:spPr>
          <a:xfrm>
            <a:off x="457199" y="3800700"/>
            <a:ext cx="8125005" cy="2215991"/>
          </a:xfrm>
          <a:prstGeom prst="rect">
            <a:avLst/>
          </a:prstGeom>
          <a:solidFill>
            <a:srgbClr val="33CC33">
              <a:alpha val="20000"/>
            </a:srgbClr>
          </a:solidFill>
          <a:ln>
            <a:noFill/>
          </a:ln>
        </p:spPr>
        <p:txBody>
          <a:bodyPr wrap="square" rtlCol="0">
            <a:spAutoFit/>
          </a:bodyPr>
          <a:lstStyle/>
          <a:p>
            <a:pPr algn="ctr"/>
            <a:endParaRPr lang="fr-FR" sz="1000" b="1" dirty="0">
              <a:solidFill>
                <a:srgbClr val="00B050"/>
              </a:solidFill>
              <a:latin typeface="Calibri" panose="020F0502020204030204" pitchFamily="34" charset="0"/>
            </a:endParaRPr>
          </a:p>
          <a:p>
            <a:pPr algn="ctr"/>
            <a:r>
              <a:rPr lang="fr-FR" sz="2000" b="1" dirty="0">
                <a:solidFill>
                  <a:srgbClr val="00B050"/>
                </a:solidFill>
                <a:latin typeface="Calibri" panose="020F0502020204030204" pitchFamily="34" charset="0"/>
              </a:rPr>
              <a:t>F</a:t>
            </a:r>
            <a:r>
              <a:rPr lang="fr-FR" sz="2000" b="1" dirty="0">
                <a:solidFill>
                  <a:srgbClr val="00B050"/>
                </a:solidFill>
                <a:effectLst/>
                <a:latin typeface="Calibri" panose="020F0502020204030204" pitchFamily="34" charset="0"/>
              </a:rPr>
              <a:t>orum régional des gestionnaires d'espaces naturels</a:t>
            </a:r>
          </a:p>
          <a:p>
            <a:pPr algn="ctr"/>
            <a:r>
              <a:rPr lang="fr-FR" sz="2000" dirty="0">
                <a:solidFill>
                  <a:srgbClr val="00B050"/>
                </a:solidFill>
                <a:latin typeface="Calibri" panose="020F0502020204030204" pitchFamily="34" charset="0"/>
              </a:rPr>
              <a:t>11 Juin 2021</a:t>
            </a:r>
            <a:endParaRPr lang="fr-FR" sz="2000" b="1" dirty="0">
              <a:solidFill>
                <a:srgbClr val="00B050"/>
              </a:solidFill>
              <a:effectLst/>
              <a:latin typeface="Calibri" panose="020F0502020204030204" pitchFamily="34" charset="0"/>
            </a:endParaRPr>
          </a:p>
          <a:p>
            <a:pPr algn="ctr"/>
            <a:r>
              <a:rPr lang="fr-FR" sz="2000" b="1" dirty="0">
                <a:solidFill>
                  <a:srgbClr val="3F8D23"/>
                </a:solidFill>
                <a:effectLst/>
                <a:latin typeface="Calibri" panose="020F0502020204030204" pitchFamily="34" charset="0"/>
              </a:rPr>
              <a:t>Pâturage et élevage : de la filière à la conservation et la gestion des espaces de nature</a:t>
            </a:r>
          </a:p>
          <a:p>
            <a:pPr algn="ctr"/>
            <a:endParaRPr lang="fr-FR" sz="2000" b="1" dirty="0">
              <a:solidFill>
                <a:srgbClr val="3F8D23"/>
              </a:solidFill>
              <a:latin typeface="Calibri" panose="020F0502020204030204" pitchFamily="34" charset="0"/>
            </a:endParaRPr>
          </a:p>
          <a:p>
            <a:pPr algn="ctr"/>
            <a:endParaRPr lang="fr-FR" sz="2800" b="1" dirty="0">
              <a:solidFill>
                <a:srgbClr val="3F8D23"/>
              </a:solidFill>
              <a:latin typeface="Calibri" panose="020F0502020204030204" pitchFamily="34" charset="0"/>
            </a:endParaRPr>
          </a:p>
        </p:txBody>
      </p:sp>
      <p:sp>
        <p:nvSpPr>
          <p:cNvPr id="5" name="Titre 1">
            <a:extLst>
              <a:ext uri="{FF2B5EF4-FFF2-40B4-BE49-F238E27FC236}">
                <a16:creationId xmlns:a16="http://schemas.microsoft.com/office/drawing/2014/main" id="{6E229F47-737A-4F3B-8526-74100DDEBE13}"/>
              </a:ext>
            </a:extLst>
          </p:cNvPr>
          <p:cNvSpPr txBox="1">
            <a:spLocks/>
          </p:cNvSpPr>
          <p:nvPr/>
        </p:nvSpPr>
        <p:spPr>
          <a:xfrm>
            <a:off x="581205" y="184142"/>
            <a:ext cx="7772400" cy="1477025"/>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algn="ctr"/>
            <a:r>
              <a:rPr lang="fr-FR" dirty="0">
                <a:solidFill>
                  <a:schemeClr val="accent1"/>
                </a:solidFill>
              </a:rPr>
              <a:t>EXPERIENCE DE LUTTE CONTRE LA RENOUEE DU JAPON PAR L’ECOPÂTURAGE</a:t>
            </a:r>
          </a:p>
        </p:txBody>
      </p:sp>
      <p:sp>
        <p:nvSpPr>
          <p:cNvPr id="6" name="Sous-titre 2">
            <a:extLst>
              <a:ext uri="{FF2B5EF4-FFF2-40B4-BE49-F238E27FC236}">
                <a16:creationId xmlns:a16="http://schemas.microsoft.com/office/drawing/2014/main" id="{3C8AA7E9-72A4-4B5A-9644-E91CF033F57B}"/>
              </a:ext>
            </a:extLst>
          </p:cNvPr>
          <p:cNvSpPr>
            <a:spLocks noGrp="1"/>
          </p:cNvSpPr>
          <p:nvPr>
            <p:ph idx="1"/>
          </p:nvPr>
        </p:nvSpPr>
        <p:spPr>
          <a:xfrm>
            <a:off x="457200" y="3057300"/>
            <a:ext cx="8229600" cy="700148"/>
          </a:xfrm>
        </p:spPr>
        <p:txBody>
          <a:bodyPr>
            <a:normAutofit fontScale="92500" lnSpcReduction="10000"/>
          </a:bodyPr>
          <a:lstStyle/>
          <a:p>
            <a:pPr marL="0" indent="0" algn="ctr">
              <a:buNone/>
            </a:pPr>
            <a:endParaRPr lang="fr-FR" sz="2000" b="1" dirty="0">
              <a:solidFill>
                <a:schemeClr val="accent1"/>
              </a:solidFill>
            </a:endParaRPr>
          </a:p>
          <a:p>
            <a:pPr marL="0" indent="0" algn="ctr">
              <a:buNone/>
            </a:pPr>
            <a:r>
              <a:rPr lang="fr-FR" sz="2000" b="1" dirty="0">
                <a:solidFill>
                  <a:schemeClr val="accent1"/>
                </a:solidFill>
              </a:rPr>
              <a:t>Carol Williamson</a:t>
            </a:r>
          </a:p>
        </p:txBody>
      </p:sp>
      <p:pic>
        <p:nvPicPr>
          <p:cNvPr id="9" name="Image 8">
            <a:extLst>
              <a:ext uri="{FF2B5EF4-FFF2-40B4-BE49-F238E27FC236}">
                <a16:creationId xmlns:a16="http://schemas.microsoft.com/office/drawing/2014/main" id="{13867C93-1591-46DC-81AA-D9AD4F6F1E35}"/>
              </a:ext>
            </a:extLst>
          </p:cNvPr>
          <p:cNvPicPr>
            <a:picLocks noChangeAspect="1"/>
          </p:cNvPicPr>
          <p:nvPr/>
        </p:nvPicPr>
        <p:blipFill>
          <a:blip r:embed="rId2"/>
          <a:stretch>
            <a:fillRect/>
          </a:stretch>
        </p:blipFill>
        <p:spPr>
          <a:xfrm>
            <a:off x="3441624" y="1670959"/>
            <a:ext cx="2260752" cy="1662318"/>
          </a:xfrm>
          <a:prstGeom prst="rect">
            <a:avLst/>
          </a:prstGeom>
        </p:spPr>
      </p:pic>
      <p:pic>
        <p:nvPicPr>
          <p:cNvPr id="10" name="Picture 2">
            <a:extLst>
              <a:ext uri="{FF2B5EF4-FFF2-40B4-BE49-F238E27FC236}">
                <a16:creationId xmlns:a16="http://schemas.microsoft.com/office/drawing/2014/main" id="{CE1E2DAD-834F-4CDC-A917-89D01B4BA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003" y="5342650"/>
            <a:ext cx="1324806" cy="515202"/>
          </a:xfrm>
          <a:prstGeom prst="rect">
            <a:avLst/>
          </a:prstGeom>
          <a:noFill/>
          <a:extLst>
            <a:ext uri="{909E8E84-426E-40DD-AFC4-6F175D3DCCD1}">
              <a14:hiddenFill xmlns:a14="http://schemas.microsoft.com/office/drawing/2010/main">
                <a:solidFill>
                  <a:srgbClr val="FFFFFF"/>
                </a:solidFill>
              </a14:hiddenFill>
            </a:ext>
          </a:extLst>
        </p:spPr>
      </p:pic>
      <p:sp>
        <p:nvSpPr>
          <p:cNvPr id="7" name="Sous-titre 2">
            <a:extLst>
              <a:ext uri="{FF2B5EF4-FFF2-40B4-BE49-F238E27FC236}">
                <a16:creationId xmlns:a16="http://schemas.microsoft.com/office/drawing/2014/main" id="{3D51E12E-4389-4D16-AEEF-32DEE50CE0DF}"/>
              </a:ext>
            </a:extLst>
          </p:cNvPr>
          <p:cNvSpPr txBox="1">
            <a:spLocks/>
          </p:cNvSpPr>
          <p:nvPr/>
        </p:nvSpPr>
        <p:spPr>
          <a:xfrm>
            <a:off x="333195" y="1298198"/>
            <a:ext cx="8229600" cy="700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1800" b="1" dirty="0">
                <a:solidFill>
                  <a:schemeClr val="accent1"/>
                </a:solidFill>
              </a:rPr>
              <a:t>Années 2015 /2017 et 2020</a:t>
            </a:r>
          </a:p>
        </p:txBody>
      </p:sp>
    </p:spTree>
    <p:extLst>
      <p:ext uri="{BB962C8B-B14F-4D97-AF65-F5344CB8AC3E}">
        <p14:creationId xmlns:p14="http://schemas.microsoft.com/office/powerpoint/2010/main" val="306506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445DD-1EE8-43D5-BEBC-FF152C81DA02}"/>
              </a:ext>
            </a:extLst>
          </p:cNvPr>
          <p:cNvSpPr>
            <a:spLocks noGrp="1"/>
          </p:cNvSpPr>
          <p:nvPr>
            <p:ph type="title"/>
          </p:nvPr>
        </p:nvSpPr>
        <p:spPr>
          <a:xfrm>
            <a:off x="457200" y="274638"/>
            <a:ext cx="8229600" cy="746442"/>
          </a:xfrm>
        </p:spPr>
        <p:txBody>
          <a:bodyPr>
            <a:normAutofit/>
          </a:bodyPr>
          <a:lstStyle/>
          <a:p>
            <a:r>
              <a:rPr lang="fr-FR" sz="3200" dirty="0">
                <a:solidFill>
                  <a:schemeClr val="accent1"/>
                </a:solidFill>
              </a:rPr>
              <a:t>Programme de suivi</a:t>
            </a:r>
          </a:p>
        </p:txBody>
      </p:sp>
      <p:sp>
        <p:nvSpPr>
          <p:cNvPr id="9" name="ZoneTexte 8">
            <a:extLst>
              <a:ext uri="{FF2B5EF4-FFF2-40B4-BE49-F238E27FC236}">
                <a16:creationId xmlns:a16="http://schemas.microsoft.com/office/drawing/2014/main" id="{AF4E1265-817D-40E0-82EA-C772F0C1775E}"/>
              </a:ext>
            </a:extLst>
          </p:cNvPr>
          <p:cNvSpPr txBox="1"/>
          <p:nvPr/>
        </p:nvSpPr>
        <p:spPr>
          <a:xfrm>
            <a:off x="225829" y="1268194"/>
            <a:ext cx="1610591" cy="646331"/>
          </a:xfrm>
          <a:prstGeom prst="rect">
            <a:avLst/>
          </a:prstGeom>
          <a:noFill/>
          <a:ln w="28575">
            <a:solidFill>
              <a:schemeClr val="accent1"/>
            </a:solidFill>
          </a:ln>
        </p:spPr>
        <p:txBody>
          <a:bodyPr wrap="square" rtlCol="0">
            <a:spAutoFit/>
          </a:bodyPr>
          <a:lstStyle/>
          <a:p>
            <a:pPr algn="ctr"/>
            <a:r>
              <a:rPr lang="fr-FR" b="1" dirty="0"/>
              <a:t>Année 2014</a:t>
            </a:r>
          </a:p>
          <a:p>
            <a:pPr algn="ctr"/>
            <a:r>
              <a:rPr lang="fr-FR" dirty="0"/>
              <a:t>État initial</a:t>
            </a:r>
          </a:p>
        </p:txBody>
      </p:sp>
      <p:sp>
        <p:nvSpPr>
          <p:cNvPr id="10" name="ZoneTexte 9">
            <a:extLst>
              <a:ext uri="{FF2B5EF4-FFF2-40B4-BE49-F238E27FC236}">
                <a16:creationId xmlns:a16="http://schemas.microsoft.com/office/drawing/2014/main" id="{B9257E7C-9FA5-4947-8889-740F27EBD9C1}"/>
              </a:ext>
            </a:extLst>
          </p:cNvPr>
          <p:cNvSpPr txBox="1"/>
          <p:nvPr/>
        </p:nvSpPr>
        <p:spPr>
          <a:xfrm>
            <a:off x="5617669" y="1270692"/>
            <a:ext cx="1610591" cy="646331"/>
          </a:xfrm>
          <a:prstGeom prst="rect">
            <a:avLst/>
          </a:prstGeom>
          <a:noFill/>
          <a:ln w="28575">
            <a:solidFill>
              <a:srgbClr val="FF0000"/>
            </a:solidFill>
          </a:ln>
        </p:spPr>
        <p:txBody>
          <a:bodyPr wrap="square" rtlCol="0">
            <a:spAutoFit/>
          </a:bodyPr>
          <a:lstStyle/>
          <a:p>
            <a:pPr algn="ctr"/>
            <a:r>
              <a:rPr lang="fr-FR" b="1" dirty="0"/>
              <a:t>Année 2017</a:t>
            </a:r>
          </a:p>
          <a:p>
            <a:pPr algn="ctr"/>
            <a:r>
              <a:rPr lang="fr-FR" dirty="0"/>
              <a:t>5 chèvres</a:t>
            </a:r>
          </a:p>
        </p:txBody>
      </p:sp>
      <p:sp>
        <p:nvSpPr>
          <p:cNvPr id="11" name="ZoneTexte 10">
            <a:extLst>
              <a:ext uri="{FF2B5EF4-FFF2-40B4-BE49-F238E27FC236}">
                <a16:creationId xmlns:a16="http://schemas.microsoft.com/office/drawing/2014/main" id="{827AFB87-DAF4-4871-A4FF-3B1828D895D3}"/>
              </a:ext>
            </a:extLst>
          </p:cNvPr>
          <p:cNvSpPr txBox="1"/>
          <p:nvPr/>
        </p:nvSpPr>
        <p:spPr>
          <a:xfrm>
            <a:off x="7395899" y="1272909"/>
            <a:ext cx="1610591" cy="646331"/>
          </a:xfrm>
          <a:prstGeom prst="rect">
            <a:avLst/>
          </a:prstGeom>
          <a:noFill/>
          <a:ln w="28575">
            <a:solidFill>
              <a:srgbClr val="FF0000"/>
            </a:solidFill>
          </a:ln>
        </p:spPr>
        <p:txBody>
          <a:bodyPr wrap="square" rtlCol="0">
            <a:spAutoFit/>
          </a:bodyPr>
          <a:lstStyle/>
          <a:p>
            <a:pPr algn="ctr"/>
            <a:r>
              <a:rPr lang="fr-FR" b="1" dirty="0"/>
              <a:t>Année 2018</a:t>
            </a:r>
          </a:p>
          <a:p>
            <a:pPr algn="ctr"/>
            <a:r>
              <a:rPr lang="fr-FR" dirty="0"/>
              <a:t>État final</a:t>
            </a:r>
          </a:p>
        </p:txBody>
      </p:sp>
      <p:sp>
        <p:nvSpPr>
          <p:cNvPr id="13" name="ZoneTexte 12">
            <a:extLst>
              <a:ext uri="{FF2B5EF4-FFF2-40B4-BE49-F238E27FC236}">
                <a16:creationId xmlns:a16="http://schemas.microsoft.com/office/drawing/2014/main" id="{62BC0AA9-EA58-4A8A-9064-6D178B33587E}"/>
              </a:ext>
            </a:extLst>
          </p:cNvPr>
          <p:cNvSpPr txBox="1"/>
          <p:nvPr/>
        </p:nvSpPr>
        <p:spPr>
          <a:xfrm>
            <a:off x="4585505" y="2116605"/>
            <a:ext cx="3674918" cy="523220"/>
          </a:xfrm>
          <a:prstGeom prst="rect">
            <a:avLst/>
          </a:prstGeom>
          <a:noFill/>
          <a:ln w="28575">
            <a:solidFill>
              <a:srgbClr val="3F8D23"/>
            </a:solidFill>
          </a:ln>
        </p:spPr>
        <p:txBody>
          <a:bodyPr wrap="square" rtlCol="0">
            <a:spAutoFit/>
          </a:bodyPr>
          <a:lstStyle/>
          <a:p>
            <a:pPr algn="ctr"/>
            <a:r>
              <a:rPr lang="fr-FR" sz="1400" dirty="0"/>
              <a:t>Zone de pâturage 1200m² de massif de renouée+ zone ouverte </a:t>
            </a:r>
            <a:r>
              <a:rPr lang="fr-FR" sz="1400" b="1" dirty="0"/>
              <a:t>2000</a:t>
            </a:r>
            <a:r>
              <a:rPr lang="fr-FR" sz="1400" dirty="0"/>
              <a:t> m² de sous-bois</a:t>
            </a:r>
          </a:p>
        </p:txBody>
      </p:sp>
      <p:sp>
        <p:nvSpPr>
          <p:cNvPr id="16" name="ZoneTexte 15">
            <a:extLst>
              <a:ext uri="{FF2B5EF4-FFF2-40B4-BE49-F238E27FC236}">
                <a16:creationId xmlns:a16="http://schemas.microsoft.com/office/drawing/2014/main" id="{C2C8A032-3534-4605-872A-FC2F41E392C8}"/>
              </a:ext>
            </a:extLst>
          </p:cNvPr>
          <p:cNvSpPr txBox="1"/>
          <p:nvPr/>
        </p:nvSpPr>
        <p:spPr>
          <a:xfrm>
            <a:off x="457200" y="4218176"/>
            <a:ext cx="7897091" cy="1984902"/>
          </a:xfrm>
          <a:prstGeom prst="rect">
            <a:avLst/>
          </a:prstGeom>
          <a:noFill/>
        </p:spPr>
        <p:txBody>
          <a:bodyPr wrap="square">
            <a:spAutoFit/>
          </a:bodyPr>
          <a:lstStyle/>
          <a:p>
            <a:pPr marL="342900" lvl="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Prise de mesures sur la plante : hauteur, densité au m² et diamètre des tiges, sur 4 placettes fixes </a:t>
            </a:r>
          </a:p>
          <a:p>
            <a:pPr marL="34290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Suivi photographique,</a:t>
            </a:r>
          </a:p>
          <a:p>
            <a:pPr marL="342900" lvl="0" indent="-342900" algn="just">
              <a:lnSpc>
                <a:spcPct val="115000"/>
              </a:lnSpc>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Suivi pluviométrique en 2016</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Observation de couvert végétal et mesure de l’impact du pâturage sur les autres espèces végétales. </a:t>
            </a:r>
          </a:p>
        </p:txBody>
      </p:sp>
      <p:sp>
        <p:nvSpPr>
          <p:cNvPr id="8" name="ZoneTexte 7">
            <a:extLst>
              <a:ext uri="{FF2B5EF4-FFF2-40B4-BE49-F238E27FC236}">
                <a16:creationId xmlns:a16="http://schemas.microsoft.com/office/drawing/2014/main" id="{2AAFC2C5-BED3-459C-B4AF-7F71C6BF98C8}"/>
              </a:ext>
            </a:extLst>
          </p:cNvPr>
          <p:cNvSpPr txBox="1"/>
          <p:nvPr/>
        </p:nvSpPr>
        <p:spPr>
          <a:xfrm>
            <a:off x="3839439" y="1284839"/>
            <a:ext cx="1610591" cy="646331"/>
          </a:xfrm>
          <a:prstGeom prst="rect">
            <a:avLst/>
          </a:prstGeom>
          <a:noFill/>
          <a:ln w="28575">
            <a:solidFill>
              <a:srgbClr val="FF0000"/>
            </a:solidFill>
          </a:ln>
        </p:spPr>
        <p:txBody>
          <a:bodyPr wrap="square" rtlCol="0">
            <a:spAutoFit/>
          </a:bodyPr>
          <a:lstStyle/>
          <a:p>
            <a:pPr algn="ctr"/>
            <a:r>
              <a:rPr lang="fr-FR" b="1" dirty="0"/>
              <a:t>Année 2016</a:t>
            </a:r>
          </a:p>
          <a:p>
            <a:pPr algn="ctr"/>
            <a:r>
              <a:rPr lang="fr-FR" dirty="0"/>
              <a:t>5 chèvres</a:t>
            </a:r>
          </a:p>
        </p:txBody>
      </p:sp>
      <p:sp>
        <p:nvSpPr>
          <p:cNvPr id="12" name="ZoneTexte 11">
            <a:extLst>
              <a:ext uri="{FF2B5EF4-FFF2-40B4-BE49-F238E27FC236}">
                <a16:creationId xmlns:a16="http://schemas.microsoft.com/office/drawing/2014/main" id="{FB4204FE-6322-4E69-8273-1D90B4F0C4FD}"/>
              </a:ext>
            </a:extLst>
          </p:cNvPr>
          <p:cNvSpPr txBox="1"/>
          <p:nvPr/>
        </p:nvSpPr>
        <p:spPr>
          <a:xfrm>
            <a:off x="2032634" y="1269187"/>
            <a:ext cx="1610591" cy="646331"/>
          </a:xfrm>
          <a:prstGeom prst="rect">
            <a:avLst/>
          </a:prstGeom>
          <a:noFill/>
          <a:ln w="28575">
            <a:solidFill>
              <a:schemeClr val="accent1"/>
            </a:solidFill>
          </a:ln>
        </p:spPr>
        <p:txBody>
          <a:bodyPr wrap="square" rtlCol="0">
            <a:spAutoFit/>
          </a:bodyPr>
          <a:lstStyle/>
          <a:p>
            <a:pPr algn="ctr"/>
            <a:r>
              <a:rPr lang="fr-FR" b="1" dirty="0"/>
              <a:t>Année 2015</a:t>
            </a:r>
          </a:p>
          <a:p>
            <a:pPr algn="ctr"/>
            <a:r>
              <a:rPr lang="fr-FR" dirty="0"/>
              <a:t>2 chèvres</a:t>
            </a:r>
          </a:p>
        </p:txBody>
      </p:sp>
      <p:sp>
        <p:nvSpPr>
          <p:cNvPr id="14" name="ZoneTexte 13">
            <a:extLst>
              <a:ext uri="{FF2B5EF4-FFF2-40B4-BE49-F238E27FC236}">
                <a16:creationId xmlns:a16="http://schemas.microsoft.com/office/drawing/2014/main" id="{33AE3225-58F9-4A67-8D1E-ACC04CC43C29}"/>
              </a:ext>
            </a:extLst>
          </p:cNvPr>
          <p:cNvSpPr txBox="1"/>
          <p:nvPr/>
        </p:nvSpPr>
        <p:spPr>
          <a:xfrm>
            <a:off x="225828" y="2134893"/>
            <a:ext cx="3515591" cy="523220"/>
          </a:xfrm>
          <a:prstGeom prst="rect">
            <a:avLst/>
          </a:prstGeom>
          <a:noFill/>
          <a:ln w="28575">
            <a:solidFill>
              <a:srgbClr val="3F8D23"/>
            </a:solidFill>
          </a:ln>
        </p:spPr>
        <p:txBody>
          <a:bodyPr wrap="square" rtlCol="0">
            <a:spAutoFit/>
          </a:bodyPr>
          <a:lstStyle/>
          <a:p>
            <a:pPr algn="ctr"/>
            <a:r>
              <a:rPr lang="fr-FR" sz="1400" dirty="0"/>
              <a:t>Zone de pâturage 1200m² de massif de renouée+ zone ouverte </a:t>
            </a:r>
            <a:r>
              <a:rPr lang="fr-FR" sz="1400" b="1" dirty="0"/>
              <a:t>3300</a:t>
            </a:r>
            <a:r>
              <a:rPr lang="fr-FR" sz="1400" dirty="0"/>
              <a:t> m² de sous-bois</a:t>
            </a:r>
          </a:p>
        </p:txBody>
      </p:sp>
      <p:sp>
        <p:nvSpPr>
          <p:cNvPr id="15" name="ZoneTexte 14">
            <a:extLst>
              <a:ext uri="{FF2B5EF4-FFF2-40B4-BE49-F238E27FC236}">
                <a16:creationId xmlns:a16="http://schemas.microsoft.com/office/drawing/2014/main" id="{598F8B2F-928C-491C-9BC5-2455832BC460}"/>
              </a:ext>
            </a:extLst>
          </p:cNvPr>
          <p:cNvSpPr txBox="1"/>
          <p:nvPr/>
        </p:nvSpPr>
        <p:spPr>
          <a:xfrm>
            <a:off x="2938376" y="3010695"/>
            <a:ext cx="3674918" cy="523220"/>
          </a:xfrm>
          <a:prstGeom prst="rect">
            <a:avLst/>
          </a:prstGeom>
          <a:noFill/>
          <a:ln w="28575">
            <a:solidFill>
              <a:srgbClr val="FF0000"/>
            </a:solidFill>
          </a:ln>
        </p:spPr>
        <p:txBody>
          <a:bodyPr wrap="square" rtlCol="0">
            <a:spAutoFit/>
          </a:bodyPr>
          <a:lstStyle/>
          <a:p>
            <a:pPr algn="ctr"/>
            <a:r>
              <a:rPr lang="fr-FR" sz="1400" dirty="0"/>
              <a:t>Ajustement du nombre de chèvres /surface mis à disposition</a:t>
            </a:r>
          </a:p>
        </p:txBody>
      </p:sp>
      <p:sp>
        <p:nvSpPr>
          <p:cNvPr id="17" name="ZoneTexte 16">
            <a:extLst>
              <a:ext uri="{FF2B5EF4-FFF2-40B4-BE49-F238E27FC236}">
                <a16:creationId xmlns:a16="http://schemas.microsoft.com/office/drawing/2014/main" id="{2C29F46C-8F51-4E1E-B576-E96B238A2A6E}"/>
              </a:ext>
            </a:extLst>
          </p:cNvPr>
          <p:cNvSpPr txBox="1"/>
          <p:nvPr/>
        </p:nvSpPr>
        <p:spPr>
          <a:xfrm>
            <a:off x="7076209" y="3010695"/>
            <a:ext cx="1278082" cy="307777"/>
          </a:xfrm>
          <a:prstGeom prst="rect">
            <a:avLst/>
          </a:prstGeom>
          <a:noFill/>
          <a:ln w="28575">
            <a:solidFill>
              <a:srgbClr val="FF0000"/>
            </a:solidFill>
          </a:ln>
        </p:spPr>
        <p:txBody>
          <a:bodyPr wrap="square" rtlCol="0">
            <a:spAutoFit/>
          </a:bodyPr>
          <a:lstStyle/>
          <a:p>
            <a:pPr algn="ctr"/>
            <a:r>
              <a:rPr lang="fr-FR" sz="1400" dirty="0"/>
              <a:t>Bilan 2018</a:t>
            </a:r>
          </a:p>
        </p:txBody>
      </p:sp>
      <p:sp>
        <p:nvSpPr>
          <p:cNvPr id="18" name="ZoneTexte 17">
            <a:extLst>
              <a:ext uri="{FF2B5EF4-FFF2-40B4-BE49-F238E27FC236}">
                <a16:creationId xmlns:a16="http://schemas.microsoft.com/office/drawing/2014/main" id="{17E196D1-26DF-4302-BA81-50EF9EC3063E}"/>
              </a:ext>
            </a:extLst>
          </p:cNvPr>
          <p:cNvSpPr txBox="1"/>
          <p:nvPr/>
        </p:nvSpPr>
        <p:spPr>
          <a:xfrm>
            <a:off x="1197379" y="3021777"/>
            <a:ext cx="1278082" cy="307777"/>
          </a:xfrm>
          <a:prstGeom prst="rect">
            <a:avLst/>
          </a:prstGeom>
          <a:noFill/>
          <a:ln w="28575">
            <a:solidFill>
              <a:schemeClr val="accent1"/>
            </a:solidFill>
          </a:ln>
        </p:spPr>
        <p:txBody>
          <a:bodyPr wrap="square" rtlCol="0">
            <a:spAutoFit/>
          </a:bodyPr>
          <a:lstStyle/>
          <a:p>
            <a:pPr algn="ctr"/>
            <a:r>
              <a:rPr lang="fr-FR" sz="1400" dirty="0"/>
              <a:t>Bilan 2015</a:t>
            </a:r>
          </a:p>
        </p:txBody>
      </p:sp>
      <p:sp>
        <p:nvSpPr>
          <p:cNvPr id="3" name="Flèche : droite 2">
            <a:extLst>
              <a:ext uri="{FF2B5EF4-FFF2-40B4-BE49-F238E27FC236}">
                <a16:creationId xmlns:a16="http://schemas.microsoft.com/office/drawing/2014/main" id="{F6EA87BC-D831-4C59-BAE9-DA5408283739}"/>
              </a:ext>
            </a:extLst>
          </p:cNvPr>
          <p:cNvSpPr/>
          <p:nvPr/>
        </p:nvSpPr>
        <p:spPr>
          <a:xfrm rot="5400000">
            <a:off x="1682531" y="2699778"/>
            <a:ext cx="307777" cy="3077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954C94F3-CB86-4538-997C-E34CDDD55857}"/>
              </a:ext>
            </a:extLst>
          </p:cNvPr>
          <p:cNvSpPr/>
          <p:nvPr/>
        </p:nvSpPr>
        <p:spPr>
          <a:xfrm>
            <a:off x="2530152" y="3061304"/>
            <a:ext cx="307777" cy="3077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5512C3F9-DFE7-4DD3-817D-13EDC1C0AE89}"/>
              </a:ext>
            </a:extLst>
          </p:cNvPr>
          <p:cNvSpPr/>
          <p:nvPr/>
        </p:nvSpPr>
        <p:spPr>
          <a:xfrm rot="16200000">
            <a:off x="4644734" y="2668196"/>
            <a:ext cx="307777" cy="307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21" name="Flèche : droite 20">
            <a:extLst>
              <a:ext uri="{FF2B5EF4-FFF2-40B4-BE49-F238E27FC236}">
                <a16:creationId xmlns:a16="http://schemas.microsoft.com/office/drawing/2014/main" id="{323C389E-A744-49E2-9845-4C218664FDA1}"/>
              </a:ext>
            </a:extLst>
          </p:cNvPr>
          <p:cNvSpPr/>
          <p:nvPr/>
        </p:nvSpPr>
        <p:spPr>
          <a:xfrm rot="5400000">
            <a:off x="7395899" y="2676804"/>
            <a:ext cx="307777" cy="307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037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BCF4C-C9A8-4558-B1EA-2B79F2712557}"/>
              </a:ext>
            </a:extLst>
          </p:cNvPr>
          <p:cNvSpPr>
            <a:spLocks noGrp="1"/>
          </p:cNvSpPr>
          <p:nvPr>
            <p:ph type="title"/>
          </p:nvPr>
        </p:nvSpPr>
        <p:spPr>
          <a:xfrm>
            <a:off x="457200" y="248759"/>
            <a:ext cx="8229600" cy="726601"/>
          </a:xfrm>
        </p:spPr>
        <p:txBody>
          <a:bodyPr>
            <a:normAutofit/>
          </a:bodyPr>
          <a:lstStyle/>
          <a:p>
            <a:r>
              <a:rPr lang="fr-FR" sz="3200" dirty="0">
                <a:solidFill>
                  <a:schemeClr val="accent1"/>
                </a:solidFill>
              </a:rPr>
              <a:t>Cout de la prestation saison 2016/2017</a:t>
            </a:r>
          </a:p>
        </p:txBody>
      </p:sp>
      <p:pic>
        <p:nvPicPr>
          <p:cNvPr id="4" name="Image 3">
            <a:extLst>
              <a:ext uri="{FF2B5EF4-FFF2-40B4-BE49-F238E27FC236}">
                <a16:creationId xmlns:a16="http://schemas.microsoft.com/office/drawing/2014/main" id="{647DD712-1265-4222-AF59-A16ADAF7506B}"/>
              </a:ext>
            </a:extLst>
          </p:cNvPr>
          <p:cNvPicPr>
            <a:picLocks noChangeAspect="1"/>
          </p:cNvPicPr>
          <p:nvPr/>
        </p:nvPicPr>
        <p:blipFill>
          <a:blip r:embed="rId2"/>
          <a:stretch>
            <a:fillRect/>
          </a:stretch>
        </p:blipFill>
        <p:spPr>
          <a:xfrm>
            <a:off x="384071" y="975360"/>
            <a:ext cx="6007104" cy="5095681"/>
          </a:xfrm>
          <a:prstGeom prst="rect">
            <a:avLst/>
          </a:prstGeom>
        </p:spPr>
      </p:pic>
      <p:sp>
        <p:nvSpPr>
          <p:cNvPr id="5" name="ZoneTexte 4">
            <a:extLst>
              <a:ext uri="{FF2B5EF4-FFF2-40B4-BE49-F238E27FC236}">
                <a16:creationId xmlns:a16="http://schemas.microsoft.com/office/drawing/2014/main" id="{28479AF8-B626-4CE2-8CC4-B3944F3F620D}"/>
              </a:ext>
            </a:extLst>
          </p:cNvPr>
          <p:cNvSpPr txBox="1"/>
          <p:nvPr/>
        </p:nvSpPr>
        <p:spPr>
          <a:xfrm>
            <a:off x="6391175" y="2637322"/>
            <a:ext cx="2671549" cy="584775"/>
          </a:xfrm>
          <a:prstGeom prst="rect">
            <a:avLst/>
          </a:prstGeom>
          <a:noFill/>
        </p:spPr>
        <p:txBody>
          <a:bodyPr wrap="square" rtlCol="0">
            <a:spAutoFit/>
          </a:bodyPr>
          <a:lstStyle/>
          <a:p>
            <a:r>
              <a:rPr lang="fr-FR" sz="3200" b="1" dirty="0">
                <a:solidFill>
                  <a:srgbClr val="FF0000"/>
                </a:solidFill>
              </a:rPr>
              <a:t>2480 € HT/ an</a:t>
            </a:r>
          </a:p>
        </p:txBody>
      </p:sp>
    </p:spTree>
    <p:extLst>
      <p:ext uri="{BB962C8B-B14F-4D97-AF65-F5344CB8AC3E}">
        <p14:creationId xmlns:p14="http://schemas.microsoft.com/office/powerpoint/2010/main" val="313440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F36E7A64-DB28-448A-868D-D0B939BAE2A8}"/>
              </a:ext>
            </a:extLst>
          </p:cNvPr>
          <p:cNvGraphicFramePr>
            <a:graphicFrameLocks noGrp="1"/>
          </p:cNvGraphicFramePr>
          <p:nvPr>
            <p:ph idx="1"/>
            <p:extLst>
              <p:ext uri="{D42A27DB-BD31-4B8C-83A1-F6EECF244321}">
                <p14:modId xmlns:p14="http://schemas.microsoft.com/office/powerpoint/2010/main" val="3880764379"/>
              </p:ext>
            </p:extLst>
          </p:nvPr>
        </p:nvGraphicFramePr>
        <p:xfrm>
          <a:off x="114300" y="972018"/>
          <a:ext cx="8842248" cy="4266329"/>
        </p:xfrm>
        <a:graphic>
          <a:graphicData uri="http://schemas.openxmlformats.org/drawingml/2006/table">
            <a:tbl>
              <a:tblPr firstRow="1" bandRow="1">
                <a:tableStyleId>{5C22544A-7EE6-4342-B048-85BDC9FD1C3A}</a:tableStyleId>
              </a:tblPr>
              <a:tblGrid>
                <a:gridCol w="4379976">
                  <a:extLst>
                    <a:ext uri="{9D8B030D-6E8A-4147-A177-3AD203B41FA5}">
                      <a16:colId xmlns:a16="http://schemas.microsoft.com/office/drawing/2014/main" val="3342283800"/>
                    </a:ext>
                  </a:extLst>
                </a:gridCol>
                <a:gridCol w="4462272">
                  <a:extLst>
                    <a:ext uri="{9D8B030D-6E8A-4147-A177-3AD203B41FA5}">
                      <a16:colId xmlns:a16="http://schemas.microsoft.com/office/drawing/2014/main" val="2604978059"/>
                    </a:ext>
                  </a:extLst>
                </a:gridCol>
              </a:tblGrid>
              <a:tr h="526446">
                <a:tc>
                  <a:txBody>
                    <a:bodyPr/>
                    <a:lstStyle/>
                    <a:p>
                      <a:r>
                        <a:rPr lang="fr-FR" sz="2800" dirty="0"/>
                        <a:t>POSITIF</a:t>
                      </a:r>
                    </a:p>
                  </a:txBody>
                  <a:tcPr/>
                </a:tc>
                <a:tc>
                  <a:txBody>
                    <a:bodyPr/>
                    <a:lstStyle/>
                    <a:p>
                      <a:r>
                        <a:rPr lang="fr-FR" sz="2800" dirty="0"/>
                        <a:t>NEGATF</a:t>
                      </a:r>
                    </a:p>
                  </a:txBody>
                  <a:tcPr/>
                </a:tc>
                <a:extLst>
                  <a:ext uri="{0D108BD9-81ED-4DB2-BD59-A6C34878D82A}">
                    <a16:rowId xmlns:a16="http://schemas.microsoft.com/office/drawing/2014/main" val="2517842424"/>
                  </a:ext>
                </a:extLst>
              </a:tr>
              <a:tr h="675458">
                <a:tc>
                  <a:txBody>
                    <a:bodyPr/>
                    <a:lstStyle/>
                    <a:p>
                      <a:pPr marL="342900" indent="-34290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Importance adapter nombre de bêtes /</a:t>
                      </a:r>
                    </a:p>
                    <a:p>
                      <a:pPr marL="342900" indent="-34290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surface</a:t>
                      </a:r>
                    </a:p>
                  </a:txBody>
                  <a:tcPr/>
                </a:tc>
                <a:tc>
                  <a:txBody>
                    <a:bodyPr/>
                    <a:lstStyle/>
                    <a:p>
                      <a:pPr marL="92075" marR="0" lvl="0" indent="0" algn="just" defTabSz="4572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fr-FR" dirty="0"/>
                        <a:t>Ne peut se faire que sur de grandes surfaces faciles à clore</a:t>
                      </a:r>
                    </a:p>
                  </a:txBody>
                  <a:tcPr/>
                </a:tc>
                <a:extLst>
                  <a:ext uri="{0D108BD9-81ED-4DB2-BD59-A6C34878D82A}">
                    <a16:rowId xmlns:a16="http://schemas.microsoft.com/office/drawing/2014/main" val="300481065"/>
                  </a:ext>
                </a:extLst>
              </a:tr>
              <a:tr h="692752">
                <a:tc>
                  <a:txBody>
                    <a:bodyPr/>
                    <a:lstStyle/>
                    <a:p>
                      <a:pPr marL="342900" indent="-34290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de la hauteur des tiges et de la </a:t>
                      </a:r>
                    </a:p>
                    <a:p>
                      <a:pPr marL="0" indent="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densité de la plante, régression de la</a:t>
                      </a:r>
                    </a:p>
                    <a:p>
                      <a:pPr marL="0" indent="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 renouée</a:t>
                      </a:r>
                    </a:p>
                  </a:txBody>
                  <a:tcPr/>
                </a:tc>
                <a:tc>
                  <a:txBody>
                    <a:bodyPr/>
                    <a:lstStyle/>
                    <a:p>
                      <a:r>
                        <a:rPr lang="fr-FR" dirty="0"/>
                        <a:t>Écorçage des arbres</a:t>
                      </a:r>
                    </a:p>
                  </a:txBody>
                  <a:tcPr/>
                </a:tc>
                <a:extLst>
                  <a:ext uri="{0D108BD9-81ED-4DB2-BD59-A6C34878D82A}">
                    <a16:rowId xmlns:a16="http://schemas.microsoft.com/office/drawing/2014/main" val="1508218253"/>
                  </a:ext>
                </a:extLst>
              </a:tr>
              <a:tr h="418148">
                <a:tc>
                  <a:txBody>
                    <a:bodyPr/>
                    <a:lstStyle/>
                    <a:p>
                      <a:pPr marL="342900" marR="0" lvl="0" indent="-342900" algn="just" defTabSz="457200" rtl="0" eaLnBrk="1" fontAlgn="auto" latinLnBrk="0" hangingPunct="1">
                        <a:lnSpc>
                          <a:spcPts val="1200"/>
                        </a:lnSpc>
                        <a:spcBef>
                          <a:spcPts val="0"/>
                        </a:spcBef>
                        <a:spcAft>
                          <a:spcPts val="1200"/>
                        </a:spcAft>
                        <a:buClrTx/>
                        <a:buSzTx/>
                        <a:buFont typeface="Wingdings" panose="05000000000000000000" pitchFamily="2" charset="2"/>
                        <a:buNone/>
                        <a:tabLst/>
                        <a:defRPr/>
                      </a:pPr>
                      <a:r>
                        <a:rPr lang="fr-FR" dirty="0"/>
                        <a:t>Limitation de dissémination par bouturage </a:t>
                      </a:r>
                    </a:p>
                    <a:p>
                      <a:pPr marL="342900" marR="0" lvl="0" indent="-342900" algn="just" defTabSz="457200" rtl="0" eaLnBrk="1" fontAlgn="auto" latinLnBrk="0" hangingPunct="1">
                        <a:lnSpc>
                          <a:spcPts val="1200"/>
                        </a:lnSpc>
                        <a:spcBef>
                          <a:spcPts val="0"/>
                        </a:spcBef>
                        <a:spcAft>
                          <a:spcPts val="1200"/>
                        </a:spcAft>
                        <a:buClrTx/>
                        <a:buSzTx/>
                        <a:buFont typeface="Wingdings" panose="05000000000000000000" pitchFamily="2" charset="2"/>
                        <a:buNone/>
                        <a:tabLst/>
                        <a:defRPr/>
                      </a:pPr>
                      <a:r>
                        <a:rPr lang="fr-FR" dirty="0"/>
                        <a:t>dans la rivière</a:t>
                      </a:r>
                    </a:p>
                  </a:txBody>
                  <a:tcPr/>
                </a:tc>
                <a:tc>
                  <a:txBody>
                    <a:bodyPr/>
                    <a:lstStyle/>
                    <a:p>
                      <a:r>
                        <a:rPr lang="fr-FR" dirty="0"/>
                        <a:t>Risque d’attaques de chiens</a:t>
                      </a:r>
                    </a:p>
                  </a:txBody>
                  <a:tcPr/>
                </a:tc>
                <a:extLst>
                  <a:ext uri="{0D108BD9-81ED-4DB2-BD59-A6C34878D82A}">
                    <a16:rowId xmlns:a16="http://schemas.microsoft.com/office/drawing/2014/main" val="1527691283"/>
                  </a:ext>
                </a:extLst>
              </a:tr>
              <a:tr h="642535">
                <a:tc>
                  <a:txBody>
                    <a:bodyPr/>
                    <a:lstStyle/>
                    <a:p>
                      <a:pPr marL="342900" marR="0" lvl="0" indent="-342900" algn="just" defTabSz="457200" rtl="0" eaLnBrk="1" fontAlgn="auto" latinLnBrk="0" hangingPunct="1">
                        <a:lnSpc>
                          <a:spcPts val="1200"/>
                        </a:lnSpc>
                        <a:spcBef>
                          <a:spcPts val="0"/>
                        </a:spcBef>
                        <a:spcAft>
                          <a:spcPts val="1200"/>
                        </a:spcAft>
                        <a:buClrTx/>
                        <a:buSzTx/>
                        <a:buFont typeface="Wingdings" panose="05000000000000000000" pitchFamily="2" charset="2"/>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Amélioration biodiversité</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Protocole de suivi pas assez rigoureux : relevés incomplets,…</a:t>
                      </a:r>
                    </a:p>
                  </a:txBody>
                  <a:tcPr/>
                </a:tc>
                <a:extLst>
                  <a:ext uri="{0D108BD9-81ED-4DB2-BD59-A6C34878D82A}">
                    <a16:rowId xmlns:a16="http://schemas.microsoft.com/office/drawing/2014/main" val="1916691986"/>
                  </a:ext>
                </a:extLst>
              </a:tr>
              <a:tr h="795528">
                <a:tc>
                  <a:txBody>
                    <a:bodyPr/>
                    <a:lstStyle/>
                    <a:p>
                      <a:pPr marL="342900" indent="-34290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Enrichissement du métier de gestionnaire </a:t>
                      </a:r>
                    </a:p>
                    <a:p>
                      <a:pPr marL="342900" indent="-342900" algn="just">
                        <a:lnSpc>
                          <a:spcPts val="1200"/>
                        </a:lnSpc>
                        <a:spcAft>
                          <a:spcPts val="1200"/>
                        </a:spcAft>
                        <a:buFont typeface="Wingdings" panose="05000000000000000000" pitchFamily="2" charset="2"/>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d’espaces naturels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contrat inadapté : visite quotidienne par les agents, nourrissage des bêtes,</a:t>
                      </a:r>
                      <a:endParaRPr lang="fr-FR" dirty="0"/>
                    </a:p>
                  </a:txBody>
                  <a:tcPr/>
                </a:tc>
                <a:extLst>
                  <a:ext uri="{0D108BD9-81ED-4DB2-BD59-A6C34878D82A}">
                    <a16:rowId xmlns:a16="http://schemas.microsoft.com/office/drawing/2014/main" val="961873840"/>
                  </a:ext>
                </a:extLst>
              </a:tr>
            </a:tbl>
          </a:graphicData>
        </a:graphic>
      </p:graphicFrame>
      <p:sp>
        <p:nvSpPr>
          <p:cNvPr id="5" name="Titre 1">
            <a:extLst>
              <a:ext uri="{FF2B5EF4-FFF2-40B4-BE49-F238E27FC236}">
                <a16:creationId xmlns:a16="http://schemas.microsoft.com/office/drawing/2014/main" id="{76B5410C-6282-46F3-8E5A-839EC155B489}"/>
              </a:ext>
            </a:extLst>
          </p:cNvPr>
          <p:cNvSpPr>
            <a:spLocks noGrp="1"/>
          </p:cNvSpPr>
          <p:nvPr>
            <p:ph type="title"/>
          </p:nvPr>
        </p:nvSpPr>
        <p:spPr>
          <a:xfrm>
            <a:off x="457200" y="-6176"/>
            <a:ext cx="8229600" cy="1143000"/>
          </a:xfrm>
        </p:spPr>
        <p:txBody>
          <a:bodyPr>
            <a:normAutofit/>
          </a:bodyPr>
          <a:lstStyle/>
          <a:p>
            <a:r>
              <a:rPr lang="fr-FR" sz="3200" dirty="0">
                <a:solidFill>
                  <a:schemeClr val="accent1"/>
                </a:solidFill>
              </a:rPr>
              <a:t>Résultats et conclusions saisons 2016/2017</a:t>
            </a:r>
          </a:p>
        </p:txBody>
      </p:sp>
      <p:sp>
        <p:nvSpPr>
          <p:cNvPr id="3" name="ZoneTexte 2">
            <a:extLst>
              <a:ext uri="{FF2B5EF4-FFF2-40B4-BE49-F238E27FC236}">
                <a16:creationId xmlns:a16="http://schemas.microsoft.com/office/drawing/2014/main" id="{D5DF567C-96C9-4A05-9136-3302FA20F932}"/>
              </a:ext>
            </a:extLst>
          </p:cNvPr>
          <p:cNvSpPr txBox="1"/>
          <p:nvPr/>
        </p:nvSpPr>
        <p:spPr>
          <a:xfrm>
            <a:off x="114300" y="5518434"/>
            <a:ext cx="8650224" cy="923330"/>
          </a:xfrm>
          <a:prstGeom prst="rect">
            <a:avLst/>
          </a:prstGeom>
          <a:noFill/>
        </p:spPr>
        <p:txBody>
          <a:bodyPr wrap="square" rtlCol="0">
            <a:spAutoFit/>
          </a:bodyPr>
          <a:lstStyle/>
          <a:p>
            <a:r>
              <a:rPr lang="fr-F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l’issue de  ces 2 années nous n’étions pas en mesure de dire que le pâturage caprin était réellement un moyen de lutte efficace contre la Renouée du Japon.  </a:t>
            </a:r>
          </a:p>
          <a:p>
            <a:endParaRPr lang="fr-FR" dirty="0"/>
          </a:p>
        </p:txBody>
      </p:sp>
    </p:spTree>
    <p:extLst>
      <p:ext uri="{BB962C8B-B14F-4D97-AF65-F5344CB8AC3E}">
        <p14:creationId xmlns:p14="http://schemas.microsoft.com/office/powerpoint/2010/main" val="388531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70AF3-7885-4F13-B4D0-AB81B941BDDA}"/>
              </a:ext>
            </a:extLst>
          </p:cNvPr>
          <p:cNvSpPr>
            <a:spLocks noGrp="1"/>
          </p:cNvSpPr>
          <p:nvPr>
            <p:ph type="title"/>
          </p:nvPr>
        </p:nvSpPr>
        <p:spPr/>
        <p:txBody>
          <a:bodyPr/>
          <a:lstStyle/>
          <a:p>
            <a:r>
              <a:rPr lang="fr-FR" dirty="0">
                <a:solidFill>
                  <a:schemeClr val="accent1"/>
                </a:solidFill>
              </a:rPr>
              <a:t>Expérience 2020 - 2024</a:t>
            </a:r>
          </a:p>
        </p:txBody>
      </p:sp>
      <p:sp>
        <p:nvSpPr>
          <p:cNvPr id="3" name="Espace réservé du contenu 2">
            <a:extLst>
              <a:ext uri="{FF2B5EF4-FFF2-40B4-BE49-F238E27FC236}">
                <a16:creationId xmlns:a16="http://schemas.microsoft.com/office/drawing/2014/main" id="{3380C801-87F6-43E2-8DB7-5CF75EB2FD8A}"/>
              </a:ext>
            </a:extLst>
          </p:cNvPr>
          <p:cNvSpPr>
            <a:spLocks noGrp="1"/>
          </p:cNvSpPr>
          <p:nvPr>
            <p:ph idx="1"/>
          </p:nvPr>
        </p:nvSpPr>
        <p:spPr/>
        <p:txBody>
          <a:bodyPr/>
          <a:lstStyle/>
          <a:p>
            <a:r>
              <a:rPr lang="fr-FR" sz="3200" dirty="0">
                <a:latin typeface="Calibri" panose="020F0502020204030204" pitchFamily="34" charset="0"/>
                <a:ea typeface="Calibri" panose="020F0502020204030204" pitchFamily="34" charset="0"/>
                <a:cs typeface="Times New Roman" panose="02020603050405020304" pitchFamily="18" charset="0"/>
              </a:rPr>
              <a:t>un contrat pour 3 ans renouvelable 2 fois</a:t>
            </a:r>
          </a:p>
          <a:p>
            <a:r>
              <a:rPr lang="fr-FR" sz="3200" dirty="0">
                <a:latin typeface="Calibri" panose="020F0502020204030204" pitchFamily="34" charset="0"/>
                <a:ea typeface="Calibri" panose="020F0502020204030204" pitchFamily="34" charset="0"/>
                <a:cs typeface="Times New Roman" panose="02020603050405020304" pitchFamily="18" charset="0"/>
              </a:rPr>
              <a:t>un calendrier de suivi des animaux par le prestataire et non  en régie.</a:t>
            </a:r>
          </a:p>
          <a:p>
            <a:pPr marL="0" indent="0">
              <a:buNone/>
            </a:pPr>
            <a:r>
              <a:rPr lang="fr-FR" sz="3200" dirty="0">
                <a:latin typeface="Calibri" panose="020F0502020204030204" pitchFamily="34" charset="0"/>
                <a:ea typeface="Calibri" panose="020F0502020204030204" pitchFamily="34" charset="0"/>
                <a:cs typeface="Times New Roman" panose="02020603050405020304" pitchFamily="18" charset="0"/>
              </a:rPr>
              <a:t>Coût 2604€ HT + 2500€HT de suivi = </a:t>
            </a:r>
            <a:r>
              <a:rPr lang="fr-FR"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5104€HT/an</a:t>
            </a:r>
            <a:endParaRPr lang="fr-FR"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37632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7719DE-E3D4-48EA-B3C2-41EE18DA520D}"/>
              </a:ext>
            </a:extLst>
          </p:cNvPr>
          <p:cNvSpPr>
            <a:spLocks noGrp="1"/>
          </p:cNvSpPr>
          <p:nvPr>
            <p:ph type="title"/>
          </p:nvPr>
        </p:nvSpPr>
        <p:spPr/>
        <p:txBody>
          <a:bodyPr>
            <a:normAutofit/>
          </a:bodyPr>
          <a:lstStyle/>
          <a:p>
            <a:r>
              <a:rPr lang="fr-FR" dirty="0">
                <a:solidFill>
                  <a:schemeClr val="accent1"/>
                </a:solidFill>
              </a:rPr>
              <a:t>Coût de la prestation 2020 – 2022 </a:t>
            </a:r>
            <a:br>
              <a:rPr lang="fr-FR" dirty="0">
                <a:solidFill>
                  <a:schemeClr val="accent1"/>
                </a:solidFill>
              </a:rPr>
            </a:br>
            <a:r>
              <a:rPr lang="fr-FR" sz="3100" dirty="0">
                <a:solidFill>
                  <a:schemeClr val="accent1"/>
                </a:solidFill>
              </a:rPr>
              <a:t>marché sur 3 ans , consultation simple</a:t>
            </a:r>
          </a:p>
        </p:txBody>
      </p:sp>
      <p:pic>
        <p:nvPicPr>
          <p:cNvPr id="5" name="Image 4">
            <a:extLst>
              <a:ext uri="{FF2B5EF4-FFF2-40B4-BE49-F238E27FC236}">
                <a16:creationId xmlns:a16="http://schemas.microsoft.com/office/drawing/2014/main" id="{A8B2C5E2-4DA8-44D2-BE4A-D081ABE5FD07}"/>
              </a:ext>
            </a:extLst>
          </p:cNvPr>
          <p:cNvPicPr>
            <a:picLocks noChangeAspect="1"/>
          </p:cNvPicPr>
          <p:nvPr/>
        </p:nvPicPr>
        <p:blipFill>
          <a:blip r:embed="rId2"/>
          <a:stretch>
            <a:fillRect/>
          </a:stretch>
        </p:blipFill>
        <p:spPr>
          <a:xfrm>
            <a:off x="239938" y="1396054"/>
            <a:ext cx="6354062" cy="4010585"/>
          </a:xfrm>
          <a:prstGeom prst="rect">
            <a:avLst/>
          </a:prstGeom>
        </p:spPr>
      </p:pic>
      <p:sp>
        <p:nvSpPr>
          <p:cNvPr id="6" name="Espace réservé du contenu 5">
            <a:extLst>
              <a:ext uri="{FF2B5EF4-FFF2-40B4-BE49-F238E27FC236}">
                <a16:creationId xmlns:a16="http://schemas.microsoft.com/office/drawing/2014/main" id="{452C93AC-887E-4067-BB92-EAC29FB8C10E}"/>
              </a:ext>
            </a:extLst>
          </p:cNvPr>
          <p:cNvSpPr txBox="1">
            <a:spLocks noGrp="1"/>
          </p:cNvSpPr>
          <p:nvPr>
            <p:ph idx="1"/>
          </p:nvPr>
        </p:nvSpPr>
        <p:spPr>
          <a:xfrm>
            <a:off x="6208294" y="3108960"/>
            <a:ext cx="2935706" cy="584775"/>
          </a:xfrm>
          <a:prstGeom prst="rect">
            <a:avLst/>
          </a:prstGeom>
          <a:noFill/>
        </p:spPr>
        <p:txBody>
          <a:bodyPr wrap="square" rtlCol="0">
            <a:spAutoFit/>
          </a:bodyPr>
          <a:lstStyle/>
          <a:p>
            <a:pPr marL="0" indent="0">
              <a:buNone/>
            </a:pPr>
            <a:r>
              <a:rPr lang="fr-FR" sz="3200" b="1" dirty="0">
                <a:solidFill>
                  <a:srgbClr val="FF0000"/>
                </a:solidFill>
              </a:rPr>
              <a:t>5104 € HT/ an</a:t>
            </a:r>
          </a:p>
        </p:txBody>
      </p:sp>
      <p:sp>
        <p:nvSpPr>
          <p:cNvPr id="7" name="ZoneTexte 6">
            <a:extLst>
              <a:ext uri="{FF2B5EF4-FFF2-40B4-BE49-F238E27FC236}">
                <a16:creationId xmlns:a16="http://schemas.microsoft.com/office/drawing/2014/main" id="{33935F5B-04F5-4509-A62E-DE66CC95C28B}"/>
              </a:ext>
            </a:extLst>
          </p:cNvPr>
          <p:cNvSpPr txBox="1"/>
          <p:nvPr/>
        </p:nvSpPr>
        <p:spPr>
          <a:xfrm>
            <a:off x="375385" y="5709093"/>
            <a:ext cx="7459579" cy="369332"/>
          </a:xfrm>
          <a:prstGeom prst="rect">
            <a:avLst/>
          </a:prstGeom>
          <a:noFill/>
        </p:spPr>
        <p:txBody>
          <a:bodyPr wrap="square" rtlCol="0">
            <a:spAutoFit/>
          </a:bodyPr>
          <a:lstStyle/>
          <a:p>
            <a:r>
              <a:rPr lang="fr-FR" dirty="0"/>
              <a:t>N.B. : </a:t>
            </a:r>
            <a:r>
              <a:rPr lang="fr-FR" dirty="0" err="1"/>
              <a:t>Ecozoone</a:t>
            </a:r>
            <a:r>
              <a:rPr lang="fr-FR" dirty="0"/>
              <a:t> également consulté : 6650€ HT</a:t>
            </a:r>
          </a:p>
        </p:txBody>
      </p:sp>
    </p:spTree>
    <p:extLst>
      <p:ext uri="{BB962C8B-B14F-4D97-AF65-F5344CB8AC3E}">
        <p14:creationId xmlns:p14="http://schemas.microsoft.com/office/powerpoint/2010/main" val="70399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A1EC26-7D5A-44E2-A78E-D4F31D143456}"/>
              </a:ext>
            </a:extLst>
          </p:cNvPr>
          <p:cNvSpPr>
            <a:spLocks noGrp="1"/>
          </p:cNvSpPr>
          <p:nvPr>
            <p:ph type="title"/>
          </p:nvPr>
        </p:nvSpPr>
        <p:spPr>
          <a:xfrm>
            <a:off x="457200" y="259848"/>
            <a:ext cx="8229600" cy="1143000"/>
          </a:xfrm>
        </p:spPr>
        <p:txBody>
          <a:bodyPr/>
          <a:lstStyle/>
          <a:p>
            <a:r>
              <a:rPr lang="fr-FR" dirty="0"/>
              <a:t>Programme de suivi 2020 à 2024</a:t>
            </a:r>
          </a:p>
        </p:txBody>
      </p:sp>
      <p:sp>
        <p:nvSpPr>
          <p:cNvPr id="3" name="Espace réservé du contenu 2">
            <a:extLst>
              <a:ext uri="{FF2B5EF4-FFF2-40B4-BE49-F238E27FC236}">
                <a16:creationId xmlns:a16="http://schemas.microsoft.com/office/drawing/2014/main" id="{3CA231BE-E43C-45A3-8EEF-BDADB77CFD18}"/>
              </a:ext>
            </a:extLst>
          </p:cNvPr>
          <p:cNvSpPr>
            <a:spLocks noGrp="1"/>
          </p:cNvSpPr>
          <p:nvPr>
            <p:ph idx="1"/>
          </p:nvPr>
        </p:nvSpPr>
        <p:spPr>
          <a:xfrm>
            <a:off x="164592" y="3758739"/>
            <a:ext cx="8897112" cy="2267913"/>
          </a:xfrm>
        </p:spPr>
        <p:txBody>
          <a:bodyPr>
            <a:normAutofit/>
          </a:bodyPr>
          <a:lstStyle/>
          <a:p>
            <a:pPr marL="0" indent="0">
              <a:buNone/>
            </a:pPr>
            <a:r>
              <a:rPr lang="fr-FR" sz="2000" dirty="0"/>
              <a:t>En  2020 nouveau programme  de suivi prévu pour 3 ans, renouvelable 2 fois (5 ans)  </a:t>
            </a:r>
          </a:p>
          <a:p>
            <a:r>
              <a:rPr lang="fr-FR" sz="2000" dirty="0"/>
              <a:t>5 chèvres, </a:t>
            </a:r>
          </a:p>
          <a:p>
            <a:r>
              <a:rPr lang="fr-FR" sz="2000" dirty="0"/>
              <a:t>1 x mois : relevé de la hauteur, diamètre, densité au m² (placettes aléatoires + une placette fixe)</a:t>
            </a:r>
          </a:p>
          <a:p>
            <a:r>
              <a:rPr lang="fr-FR" sz="2000" dirty="0"/>
              <a:t>suivi photographique</a:t>
            </a:r>
          </a:p>
          <a:p>
            <a:r>
              <a:rPr lang="fr-FR" sz="2000" dirty="0"/>
              <a:t>Observation couvert végétal (2x an)</a:t>
            </a:r>
          </a:p>
        </p:txBody>
      </p:sp>
      <p:sp>
        <p:nvSpPr>
          <p:cNvPr id="4" name="ZoneTexte 3">
            <a:extLst>
              <a:ext uri="{FF2B5EF4-FFF2-40B4-BE49-F238E27FC236}">
                <a16:creationId xmlns:a16="http://schemas.microsoft.com/office/drawing/2014/main" id="{A100D91A-582A-4D72-A327-BAF73AB529E2}"/>
              </a:ext>
            </a:extLst>
          </p:cNvPr>
          <p:cNvSpPr txBox="1"/>
          <p:nvPr/>
        </p:nvSpPr>
        <p:spPr>
          <a:xfrm>
            <a:off x="268501" y="1672739"/>
            <a:ext cx="1610591" cy="646331"/>
          </a:xfrm>
          <a:prstGeom prst="rect">
            <a:avLst/>
          </a:prstGeom>
          <a:noFill/>
          <a:ln w="28575">
            <a:solidFill>
              <a:schemeClr val="accent1"/>
            </a:solidFill>
          </a:ln>
        </p:spPr>
        <p:txBody>
          <a:bodyPr wrap="square" rtlCol="0">
            <a:spAutoFit/>
          </a:bodyPr>
          <a:lstStyle/>
          <a:p>
            <a:pPr algn="ctr"/>
            <a:r>
              <a:rPr lang="fr-FR" b="1" dirty="0"/>
              <a:t>Année 2020</a:t>
            </a:r>
          </a:p>
          <a:p>
            <a:pPr algn="ctr"/>
            <a:r>
              <a:rPr lang="fr-FR" dirty="0"/>
              <a:t>5 chèvres</a:t>
            </a:r>
          </a:p>
        </p:txBody>
      </p:sp>
      <p:sp>
        <p:nvSpPr>
          <p:cNvPr id="5" name="ZoneTexte 4">
            <a:extLst>
              <a:ext uri="{FF2B5EF4-FFF2-40B4-BE49-F238E27FC236}">
                <a16:creationId xmlns:a16="http://schemas.microsoft.com/office/drawing/2014/main" id="{5ACD482C-4808-4F78-85A1-DE98AAB8F10C}"/>
              </a:ext>
            </a:extLst>
          </p:cNvPr>
          <p:cNvSpPr txBox="1"/>
          <p:nvPr/>
        </p:nvSpPr>
        <p:spPr>
          <a:xfrm>
            <a:off x="2031492" y="1681270"/>
            <a:ext cx="1610591" cy="646331"/>
          </a:xfrm>
          <a:prstGeom prst="rect">
            <a:avLst/>
          </a:prstGeom>
          <a:noFill/>
          <a:ln w="28575">
            <a:solidFill>
              <a:schemeClr val="accent1"/>
            </a:solidFill>
          </a:ln>
        </p:spPr>
        <p:txBody>
          <a:bodyPr wrap="square" rtlCol="0">
            <a:spAutoFit/>
          </a:bodyPr>
          <a:lstStyle/>
          <a:p>
            <a:pPr algn="ctr"/>
            <a:r>
              <a:rPr lang="fr-FR" b="1" dirty="0"/>
              <a:t>Année 2021</a:t>
            </a:r>
          </a:p>
          <a:p>
            <a:pPr algn="ctr"/>
            <a:r>
              <a:rPr lang="fr-FR" dirty="0"/>
              <a:t>5 chèvres</a:t>
            </a:r>
          </a:p>
        </p:txBody>
      </p:sp>
      <p:sp>
        <p:nvSpPr>
          <p:cNvPr id="6" name="ZoneTexte 5">
            <a:extLst>
              <a:ext uri="{FF2B5EF4-FFF2-40B4-BE49-F238E27FC236}">
                <a16:creationId xmlns:a16="http://schemas.microsoft.com/office/drawing/2014/main" id="{ED65CC89-10B8-413F-B799-452B82F159C7}"/>
              </a:ext>
            </a:extLst>
          </p:cNvPr>
          <p:cNvSpPr txBox="1"/>
          <p:nvPr/>
        </p:nvSpPr>
        <p:spPr>
          <a:xfrm>
            <a:off x="3794483" y="1687905"/>
            <a:ext cx="1610591" cy="646331"/>
          </a:xfrm>
          <a:prstGeom prst="rect">
            <a:avLst/>
          </a:prstGeom>
          <a:noFill/>
          <a:ln w="28575">
            <a:solidFill>
              <a:schemeClr val="accent1"/>
            </a:solidFill>
          </a:ln>
        </p:spPr>
        <p:txBody>
          <a:bodyPr wrap="square" rtlCol="0">
            <a:spAutoFit/>
          </a:bodyPr>
          <a:lstStyle/>
          <a:p>
            <a:pPr algn="ctr"/>
            <a:r>
              <a:rPr lang="fr-FR" b="1" dirty="0"/>
              <a:t>Année 2022</a:t>
            </a:r>
          </a:p>
          <a:p>
            <a:pPr algn="ctr"/>
            <a:r>
              <a:rPr lang="fr-FR" dirty="0"/>
              <a:t>5 chèvres</a:t>
            </a:r>
          </a:p>
        </p:txBody>
      </p:sp>
      <p:sp>
        <p:nvSpPr>
          <p:cNvPr id="7" name="ZoneTexte 6">
            <a:extLst>
              <a:ext uri="{FF2B5EF4-FFF2-40B4-BE49-F238E27FC236}">
                <a16:creationId xmlns:a16="http://schemas.microsoft.com/office/drawing/2014/main" id="{06D8B8E5-B505-4014-92EF-E72FA491F268}"/>
              </a:ext>
            </a:extLst>
          </p:cNvPr>
          <p:cNvSpPr txBox="1"/>
          <p:nvPr/>
        </p:nvSpPr>
        <p:spPr>
          <a:xfrm>
            <a:off x="457200" y="3011473"/>
            <a:ext cx="3674918" cy="523220"/>
          </a:xfrm>
          <a:prstGeom prst="rect">
            <a:avLst/>
          </a:prstGeom>
          <a:noFill/>
          <a:ln w="28575">
            <a:solidFill>
              <a:srgbClr val="3F8D23"/>
            </a:solidFill>
          </a:ln>
        </p:spPr>
        <p:txBody>
          <a:bodyPr wrap="square" rtlCol="0">
            <a:spAutoFit/>
          </a:bodyPr>
          <a:lstStyle/>
          <a:p>
            <a:pPr algn="ctr"/>
            <a:r>
              <a:rPr lang="fr-FR" sz="1400" dirty="0"/>
              <a:t>Zone de pâturage 1200m² de massif de renouée+ zone ouverte 2000 m² de sous-bois</a:t>
            </a:r>
          </a:p>
        </p:txBody>
      </p:sp>
      <p:sp>
        <p:nvSpPr>
          <p:cNvPr id="8" name="ZoneTexte 7">
            <a:extLst>
              <a:ext uri="{FF2B5EF4-FFF2-40B4-BE49-F238E27FC236}">
                <a16:creationId xmlns:a16="http://schemas.microsoft.com/office/drawing/2014/main" id="{2575C936-D131-4BA6-B9C6-5745E577DEA2}"/>
              </a:ext>
            </a:extLst>
          </p:cNvPr>
          <p:cNvSpPr txBox="1"/>
          <p:nvPr/>
        </p:nvSpPr>
        <p:spPr>
          <a:xfrm>
            <a:off x="5557474" y="1687905"/>
            <a:ext cx="1610591" cy="646331"/>
          </a:xfrm>
          <a:prstGeom prst="rect">
            <a:avLst/>
          </a:prstGeom>
          <a:noFill/>
          <a:ln w="28575">
            <a:solidFill>
              <a:schemeClr val="accent1"/>
            </a:solidFill>
          </a:ln>
        </p:spPr>
        <p:txBody>
          <a:bodyPr wrap="square" rtlCol="0">
            <a:spAutoFit/>
          </a:bodyPr>
          <a:lstStyle/>
          <a:p>
            <a:pPr algn="ctr"/>
            <a:r>
              <a:rPr lang="fr-FR" b="1" dirty="0"/>
              <a:t>Année 2023 </a:t>
            </a:r>
          </a:p>
          <a:p>
            <a:pPr algn="ctr"/>
            <a:r>
              <a:rPr lang="fr-FR" dirty="0"/>
              <a:t>5 chèvres</a:t>
            </a:r>
          </a:p>
        </p:txBody>
      </p:sp>
      <p:sp>
        <p:nvSpPr>
          <p:cNvPr id="9" name="ZoneTexte 8">
            <a:extLst>
              <a:ext uri="{FF2B5EF4-FFF2-40B4-BE49-F238E27FC236}">
                <a16:creationId xmlns:a16="http://schemas.microsoft.com/office/drawing/2014/main" id="{A14C350C-3876-4CB1-A597-D8653FBA68BF}"/>
              </a:ext>
            </a:extLst>
          </p:cNvPr>
          <p:cNvSpPr txBox="1"/>
          <p:nvPr/>
        </p:nvSpPr>
        <p:spPr>
          <a:xfrm>
            <a:off x="7320465" y="1681270"/>
            <a:ext cx="1610591" cy="646331"/>
          </a:xfrm>
          <a:prstGeom prst="rect">
            <a:avLst/>
          </a:prstGeom>
          <a:noFill/>
          <a:ln w="28575">
            <a:solidFill>
              <a:schemeClr val="accent1"/>
            </a:solidFill>
          </a:ln>
        </p:spPr>
        <p:txBody>
          <a:bodyPr wrap="square" rtlCol="0">
            <a:spAutoFit/>
          </a:bodyPr>
          <a:lstStyle/>
          <a:p>
            <a:pPr algn="ctr"/>
            <a:r>
              <a:rPr lang="fr-FR" b="1" dirty="0"/>
              <a:t>Année 2024 </a:t>
            </a:r>
          </a:p>
          <a:p>
            <a:pPr algn="ctr"/>
            <a:r>
              <a:rPr lang="fr-FR" dirty="0"/>
              <a:t>5 chèvres</a:t>
            </a:r>
          </a:p>
        </p:txBody>
      </p:sp>
      <p:sp>
        <p:nvSpPr>
          <p:cNvPr id="10" name="ZoneTexte 9">
            <a:extLst>
              <a:ext uri="{FF2B5EF4-FFF2-40B4-BE49-F238E27FC236}">
                <a16:creationId xmlns:a16="http://schemas.microsoft.com/office/drawing/2014/main" id="{F43A88C9-2718-4CF0-A6D5-9D1BE6B60FD3}"/>
              </a:ext>
            </a:extLst>
          </p:cNvPr>
          <p:cNvSpPr txBox="1"/>
          <p:nvPr/>
        </p:nvSpPr>
        <p:spPr>
          <a:xfrm>
            <a:off x="4613148" y="2677220"/>
            <a:ext cx="1610591" cy="646331"/>
          </a:xfrm>
          <a:prstGeom prst="rect">
            <a:avLst/>
          </a:prstGeom>
          <a:noFill/>
          <a:ln w="28575">
            <a:solidFill>
              <a:schemeClr val="accent3"/>
            </a:solidFill>
          </a:ln>
        </p:spPr>
        <p:txBody>
          <a:bodyPr wrap="square" rtlCol="0">
            <a:spAutoFit/>
          </a:bodyPr>
          <a:lstStyle/>
          <a:p>
            <a:pPr algn="ctr"/>
            <a:r>
              <a:rPr lang="fr-FR" b="1" dirty="0"/>
              <a:t>Année 2022 </a:t>
            </a:r>
          </a:p>
          <a:p>
            <a:pPr algn="ctr"/>
            <a:r>
              <a:rPr lang="fr-FR" dirty="0"/>
              <a:t>bilan</a:t>
            </a:r>
          </a:p>
        </p:txBody>
      </p:sp>
      <p:sp>
        <p:nvSpPr>
          <p:cNvPr id="11" name="Flèche : droite 10">
            <a:extLst>
              <a:ext uri="{FF2B5EF4-FFF2-40B4-BE49-F238E27FC236}">
                <a16:creationId xmlns:a16="http://schemas.microsoft.com/office/drawing/2014/main" id="{3A383CFC-EBC5-420F-B2CC-2065742A3B4B}"/>
              </a:ext>
            </a:extLst>
          </p:cNvPr>
          <p:cNvSpPr/>
          <p:nvPr/>
        </p:nvSpPr>
        <p:spPr>
          <a:xfrm rot="5400000">
            <a:off x="5019608" y="2358275"/>
            <a:ext cx="307777" cy="3077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12556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FCB4D6D9-3F94-46E4-AC70-9011FFFCE5EE}"/>
              </a:ext>
            </a:extLst>
          </p:cNvPr>
          <p:cNvGraphicFramePr>
            <a:graphicFrameLocks noGrp="1"/>
          </p:cNvGraphicFramePr>
          <p:nvPr>
            <p:ph idx="1"/>
            <p:extLst>
              <p:ext uri="{D42A27DB-BD31-4B8C-83A1-F6EECF244321}">
                <p14:modId xmlns:p14="http://schemas.microsoft.com/office/powerpoint/2010/main" val="730990754"/>
              </p:ext>
            </p:extLst>
          </p:nvPr>
        </p:nvGraphicFramePr>
        <p:xfrm>
          <a:off x="173733" y="870692"/>
          <a:ext cx="8796533" cy="5805278"/>
        </p:xfrm>
        <a:graphic>
          <a:graphicData uri="http://schemas.openxmlformats.org/drawingml/2006/table">
            <a:tbl>
              <a:tblPr>
                <a:tableStyleId>{5C22544A-7EE6-4342-B048-85BDC9FD1C3A}</a:tableStyleId>
              </a:tblPr>
              <a:tblGrid>
                <a:gridCol w="473819">
                  <a:extLst>
                    <a:ext uri="{9D8B030D-6E8A-4147-A177-3AD203B41FA5}">
                      <a16:colId xmlns:a16="http://schemas.microsoft.com/office/drawing/2014/main" val="1976994760"/>
                    </a:ext>
                  </a:extLst>
                </a:gridCol>
                <a:gridCol w="513088">
                  <a:extLst>
                    <a:ext uri="{9D8B030D-6E8A-4147-A177-3AD203B41FA5}">
                      <a16:colId xmlns:a16="http://schemas.microsoft.com/office/drawing/2014/main" val="1833238902"/>
                    </a:ext>
                  </a:extLst>
                </a:gridCol>
                <a:gridCol w="513088">
                  <a:extLst>
                    <a:ext uri="{9D8B030D-6E8A-4147-A177-3AD203B41FA5}">
                      <a16:colId xmlns:a16="http://schemas.microsoft.com/office/drawing/2014/main" val="369978801"/>
                    </a:ext>
                  </a:extLst>
                </a:gridCol>
                <a:gridCol w="513088">
                  <a:extLst>
                    <a:ext uri="{9D8B030D-6E8A-4147-A177-3AD203B41FA5}">
                      <a16:colId xmlns:a16="http://schemas.microsoft.com/office/drawing/2014/main" val="1503865269"/>
                    </a:ext>
                  </a:extLst>
                </a:gridCol>
                <a:gridCol w="513088">
                  <a:extLst>
                    <a:ext uri="{9D8B030D-6E8A-4147-A177-3AD203B41FA5}">
                      <a16:colId xmlns:a16="http://schemas.microsoft.com/office/drawing/2014/main" val="1523686989"/>
                    </a:ext>
                  </a:extLst>
                </a:gridCol>
                <a:gridCol w="1684639">
                  <a:extLst>
                    <a:ext uri="{9D8B030D-6E8A-4147-A177-3AD203B41FA5}">
                      <a16:colId xmlns:a16="http://schemas.microsoft.com/office/drawing/2014/main" val="2395663229"/>
                    </a:ext>
                  </a:extLst>
                </a:gridCol>
                <a:gridCol w="513088">
                  <a:extLst>
                    <a:ext uri="{9D8B030D-6E8A-4147-A177-3AD203B41FA5}">
                      <a16:colId xmlns:a16="http://schemas.microsoft.com/office/drawing/2014/main" val="2586632795"/>
                    </a:ext>
                  </a:extLst>
                </a:gridCol>
                <a:gridCol w="513088">
                  <a:extLst>
                    <a:ext uri="{9D8B030D-6E8A-4147-A177-3AD203B41FA5}">
                      <a16:colId xmlns:a16="http://schemas.microsoft.com/office/drawing/2014/main" val="769705775"/>
                    </a:ext>
                  </a:extLst>
                </a:gridCol>
                <a:gridCol w="513088">
                  <a:extLst>
                    <a:ext uri="{9D8B030D-6E8A-4147-A177-3AD203B41FA5}">
                      <a16:colId xmlns:a16="http://schemas.microsoft.com/office/drawing/2014/main" val="1693565092"/>
                    </a:ext>
                  </a:extLst>
                </a:gridCol>
                <a:gridCol w="513088">
                  <a:extLst>
                    <a:ext uri="{9D8B030D-6E8A-4147-A177-3AD203B41FA5}">
                      <a16:colId xmlns:a16="http://schemas.microsoft.com/office/drawing/2014/main" val="2679044501"/>
                    </a:ext>
                  </a:extLst>
                </a:gridCol>
                <a:gridCol w="513088">
                  <a:extLst>
                    <a:ext uri="{9D8B030D-6E8A-4147-A177-3AD203B41FA5}">
                      <a16:colId xmlns:a16="http://schemas.microsoft.com/office/drawing/2014/main" val="152946026"/>
                    </a:ext>
                  </a:extLst>
                </a:gridCol>
                <a:gridCol w="513088">
                  <a:extLst>
                    <a:ext uri="{9D8B030D-6E8A-4147-A177-3AD203B41FA5}">
                      <a16:colId xmlns:a16="http://schemas.microsoft.com/office/drawing/2014/main" val="2195757382"/>
                    </a:ext>
                  </a:extLst>
                </a:gridCol>
                <a:gridCol w="513088">
                  <a:extLst>
                    <a:ext uri="{9D8B030D-6E8A-4147-A177-3AD203B41FA5}">
                      <a16:colId xmlns:a16="http://schemas.microsoft.com/office/drawing/2014/main" val="1215947819"/>
                    </a:ext>
                  </a:extLst>
                </a:gridCol>
                <a:gridCol w="513088">
                  <a:extLst>
                    <a:ext uri="{9D8B030D-6E8A-4147-A177-3AD203B41FA5}">
                      <a16:colId xmlns:a16="http://schemas.microsoft.com/office/drawing/2014/main" val="4263975383"/>
                    </a:ext>
                  </a:extLst>
                </a:gridCol>
                <a:gridCol w="275785">
                  <a:extLst>
                    <a:ext uri="{9D8B030D-6E8A-4147-A177-3AD203B41FA5}">
                      <a16:colId xmlns:a16="http://schemas.microsoft.com/office/drawing/2014/main" val="3565361744"/>
                    </a:ext>
                  </a:extLst>
                </a:gridCol>
                <a:gridCol w="205234">
                  <a:extLst>
                    <a:ext uri="{9D8B030D-6E8A-4147-A177-3AD203B41FA5}">
                      <a16:colId xmlns:a16="http://schemas.microsoft.com/office/drawing/2014/main" val="632645097"/>
                    </a:ext>
                  </a:extLst>
                </a:gridCol>
              </a:tblGrid>
              <a:tr h="905130">
                <a:tc>
                  <a:txBody>
                    <a:bodyPr/>
                    <a:lstStyle/>
                    <a:p>
                      <a:pPr algn="r" fontAlgn="b"/>
                      <a:r>
                        <a:rPr lang="fr-FR" sz="1050" u="none" strike="noStrike">
                          <a:effectLst/>
                        </a:rPr>
                        <a:t>DATE</a:t>
                      </a:r>
                      <a:endParaRPr lang="fr-FR" sz="1050" b="0" i="0" u="none" strike="noStrike">
                        <a:solidFill>
                          <a:srgbClr val="000000"/>
                        </a:solidFill>
                        <a:effectLst/>
                        <a:latin typeface="Calibri" panose="020F0502020204030204" pitchFamily="34" charset="0"/>
                      </a:endParaRPr>
                    </a:p>
                  </a:txBody>
                  <a:tcPr marL="5975" marR="5975" marT="5975" marB="0" vert="vert270" anchor="b"/>
                </a:tc>
                <a:tc>
                  <a:txBody>
                    <a:bodyPr/>
                    <a:lstStyle/>
                    <a:p>
                      <a:pPr algn="r" fontAlgn="b"/>
                      <a:r>
                        <a:rPr lang="fr-FR" sz="1050" u="none" strike="noStrike">
                          <a:effectLst/>
                        </a:rPr>
                        <a:t>POINT</a:t>
                      </a:r>
                      <a:endParaRPr lang="fr-FR" sz="1050" b="0" i="0" u="none" strike="noStrike">
                        <a:solidFill>
                          <a:srgbClr val="000000"/>
                        </a:solidFill>
                        <a:effectLst/>
                        <a:latin typeface="Calibri" panose="020F0502020204030204" pitchFamily="34" charset="0"/>
                      </a:endParaRPr>
                    </a:p>
                  </a:txBody>
                  <a:tcPr marL="5975" marR="5975" marT="5975" marB="0" vert="vert270" anchor="b"/>
                </a:tc>
                <a:tc>
                  <a:txBody>
                    <a:bodyPr/>
                    <a:lstStyle/>
                    <a:p>
                      <a:pPr algn="r" fontAlgn="b"/>
                      <a:r>
                        <a:rPr lang="fr-FR" sz="1050" u="none" strike="noStrike">
                          <a:effectLst/>
                        </a:rPr>
                        <a:t>Nombre de brins</a:t>
                      </a:r>
                      <a:endParaRPr lang="fr-FR" sz="1050" b="0" i="0" u="none" strike="noStrike">
                        <a:solidFill>
                          <a:srgbClr val="000000"/>
                        </a:solidFill>
                        <a:effectLst/>
                        <a:latin typeface="Calibri" panose="020F0502020204030204" pitchFamily="34" charset="0"/>
                      </a:endParaRPr>
                    </a:p>
                  </a:txBody>
                  <a:tcPr marL="5975" marR="5975" marT="5975" marB="0" vert="vert270" anchor="b"/>
                </a:tc>
                <a:tc>
                  <a:txBody>
                    <a:bodyPr/>
                    <a:lstStyle/>
                    <a:p>
                      <a:pPr algn="r" fontAlgn="b"/>
                      <a:r>
                        <a:rPr lang="fr-FR" sz="1050" u="none" strike="noStrike">
                          <a:effectLst/>
                        </a:rPr>
                        <a:t>Hauteur max en cm</a:t>
                      </a:r>
                      <a:endParaRPr lang="fr-FR" sz="1050" b="0" i="0" u="none" strike="noStrike">
                        <a:solidFill>
                          <a:srgbClr val="000000"/>
                        </a:solidFill>
                        <a:effectLst/>
                        <a:latin typeface="Calibri" panose="020F0502020204030204" pitchFamily="34" charset="0"/>
                      </a:endParaRPr>
                    </a:p>
                  </a:txBody>
                  <a:tcPr marL="5975" marR="5975" marT="5975" marB="0" vert="vert270" anchor="b"/>
                </a:tc>
                <a:tc>
                  <a:txBody>
                    <a:bodyPr/>
                    <a:lstStyle/>
                    <a:p>
                      <a:pPr algn="r" fontAlgn="b"/>
                      <a:r>
                        <a:rPr lang="fr-FR" sz="1050" u="none" strike="noStrike">
                          <a:effectLst/>
                        </a:rPr>
                        <a:t>Diamètre Max en cm</a:t>
                      </a:r>
                      <a:endParaRPr lang="fr-FR" sz="1050" b="0" i="0" u="none" strike="noStrike">
                        <a:solidFill>
                          <a:srgbClr val="000000"/>
                        </a:solidFill>
                        <a:effectLst/>
                        <a:latin typeface="Calibri" panose="020F0502020204030204" pitchFamily="34" charset="0"/>
                      </a:endParaRPr>
                    </a:p>
                  </a:txBody>
                  <a:tcPr marL="5975" marR="5975" marT="5975" marB="0" vert="vert270" anchor="b"/>
                </a:tc>
                <a:tc>
                  <a:txBody>
                    <a:bodyPr/>
                    <a:lstStyle/>
                    <a:p>
                      <a:pPr algn="r" fontAlgn="b"/>
                      <a:r>
                        <a:rPr lang="fr-FR" sz="1050" u="none" strike="noStrike">
                          <a:effectLst/>
                        </a:rPr>
                        <a:t>Observation</a:t>
                      </a:r>
                      <a:endParaRPr lang="fr-FR" sz="1050" b="0" i="0" u="none" strike="noStrike">
                        <a:solidFill>
                          <a:srgbClr val="000000"/>
                        </a:solidFill>
                        <a:effectLst/>
                        <a:latin typeface="Calibri" panose="020F0502020204030204" pitchFamily="34" charset="0"/>
                      </a:endParaRPr>
                    </a:p>
                  </a:txBody>
                  <a:tcPr marL="5975" marR="5975" marT="5975" marB="0" vert="vert270" anchor="b"/>
                </a:tc>
                <a:tc gridSpan="10">
                  <a:txBody>
                    <a:bodyPr/>
                    <a:lstStyle/>
                    <a:p>
                      <a:pPr algn="ctr" fontAlgn="b"/>
                      <a:r>
                        <a:rPr lang="fr-FR" sz="1050" u="none" strike="noStrike" dirty="0">
                          <a:effectLst/>
                        </a:rPr>
                        <a:t>Photos</a:t>
                      </a:r>
                      <a:endParaRPr lang="fr-FR" sz="1050" b="0" i="0" u="none" strike="noStrike" dirty="0">
                        <a:solidFill>
                          <a:srgbClr val="000000"/>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80606780"/>
                  </a:ext>
                </a:extLst>
              </a:tr>
              <a:tr h="134093">
                <a:tc>
                  <a:txBody>
                    <a:bodyPr/>
                    <a:lstStyle/>
                    <a:p>
                      <a:pPr algn="r" fontAlgn="b"/>
                      <a:r>
                        <a:rPr lang="fr-FR" sz="1050" b="1" u="none" strike="noStrike">
                          <a:effectLst/>
                        </a:rPr>
                        <a:t>22-avr-21</a:t>
                      </a:r>
                      <a:endParaRPr lang="fr-FR" sz="1050" b="1" i="0" u="none" strike="noStrike">
                        <a:solidFill>
                          <a:srgbClr val="000000"/>
                        </a:solidFill>
                        <a:effectLst/>
                        <a:latin typeface="Calibri" panose="020F0502020204030204" pitchFamily="34" charset="0"/>
                      </a:endParaRPr>
                    </a:p>
                  </a:txBody>
                  <a:tcPr marL="5975" marR="5975" marT="5975" marB="0" anchor="b"/>
                </a:tc>
                <a:tc gridSpan="6">
                  <a:txBody>
                    <a:bodyPr/>
                    <a:lstStyle/>
                    <a:p>
                      <a:pPr algn="l" fontAlgn="b"/>
                      <a:r>
                        <a:rPr lang="fr-FR" sz="1050" b="1" u="none" strike="noStrike" dirty="0">
                          <a:effectLst/>
                        </a:rPr>
                        <a:t>mise en place de 5 chèvres</a:t>
                      </a:r>
                      <a:endParaRPr lang="fr-FR" sz="1050" b="1" i="0" u="none" strike="noStrike" dirty="0">
                        <a:solidFill>
                          <a:srgbClr val="000000"/>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dirty="0">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2615503002"/>
                  </a:ext>
                </a:extLst>
              </a:tr>
              <a:tr h="268185">
                <a:tc>
                  <a:txBody>
                    <a:bodyPr/>
                    <a:lstStyle/>
                    <a:p>
                      <a:pPr algn="r" fontAlgn="b"/>
                      <a:r>
                        <a:rPr lang="fr-FR" sz="1050" u="none" strike="noStrike">
                          <a:effectLst/>
                        </a:rPr>
                        <a:t>05-mai-21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18</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80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fixe au pied de l'abri</a:t>
                      </a:r>
                      <a:endParaRPr lang="fr-FR" sz="1050" b="0" i="0" u="none" strike="noStrike">
                        <a:solidFill>
                          <a:srgbClr val="000000"/>
                        </a:solidFill>
                        <a:effectLst/>
                        <a:latin typeface="Calibri" panose="020F0502020204030204" pitchFamily="34" charset="0"/>
                      </a:endParaRPr>
                    </a:p>
                  </a:txBody>
                  <a:tcPr marL="5975" marR="5975" marT="5975" marB="0" anchor="b"/>
                </a:tc>
                <a:tc gridSpan="8">
                  <a:txBody>
                    <a:bodyPr/>
                    <a:lstStyle/>
                    <a:p>
                      <a:pPr algn="l" fontAlgn="b"/>
                      <a:r>
                        <a:rPr lang="fr-FR" sz="700" u="sng" strike="noStrike">
                          <a:effectLst/>
                          <a:hlinkClick r:id="rId2"/>
                        </a:rPr>
                        <a:t>C:\Users\carol.williamson\Pictures\ECOPATURAGE\Clos de Beaumont végétation\2021\point 1.jpg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790270162"/>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gridSpan="9">
                  <a:txBody>
                    <a:bodyPr/>
                    <a:lstStyle/>
                    <a:p>
                      <a:pPr algn="l" fontAlgn="b"/>
                      <a:r>
                        <a:rPr lang="fr-FR" sz="700" u="sng" strike="noStrike">
                          <a:effectLst/>
                          <a:hlinkClick r:id="rId3"/>
                        </a:rPr>
                        <a:t>C:\Users\carol.williamson\Pictures\ECOPATURAGE\Clos de Beaumont végétation\2021\point 1 cabane.jpg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599350361"/>
                  </a:ext>
                </a:extLst>
              </a:tr>
              <a:tr h="181027">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49</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30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0,5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aléatoire au pied du merisier</a:t>
                      </a:r>
                      <a:endParaRPr lang="fr-FR" sz="1050" b="0" i="0" u="none" strike="noStrike">
                        <a:solidFill>
                          <a:srgbClr val="000000"/>
                        </a:solidFill>
                        <a:effectLst/>
                        <a:latin typeface="Calibri" panose="020F0502020204030204" pitchFamily="34" charset="0"/>
                      </a:endParaRPr>
                    </a:p>
                  </a:txBody>
                  <a:tcPr marL="5975" marR="5975" marT="5975" marB="0" anchor="b"/>
                </a:tc>
                <a:tc gridSpan="8">
                  <a:txBody>
                    <a:bodyPr/>
                    <a:lstStyle/>
                    <a:p>
                      <a:pPr algn="l" fontAlgn="b"/>
                      <a:r>
                        <a:rPr lang="fr-FR" sz="700" u="sng" strike="noStrike">
                          <a:effectLst/>
                          <a:hlinkClick r:id="rId4"/>
                        </a:rPr>
                        <a:t>C:\Users\carol.williamson\Pictures\ECOPATURAGE\Clos de Beaumont végétation\2021\point 2.jpg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2398200555"/>
                  </a:ext>
                </a:extLst>
              </a:tr>
              <a:tr h="23466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3</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26</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80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aléatoire à côté du panneau jaune</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648005246"/>
                  </a:ext>
                </a:extLst>
              </a:tr>
              <a:tr h="174322">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14</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0,6</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aléatoire au pied des 2 frênes</a:t>
                      </a:r>
                      <a:endParaRPr lang="fr-FR" sz="1050" b="0" i="0" u="none" strike="noStrike">
                        <a:solidFill>
                          <a:srgbClr val="000000"/>
                        </a:solidFill>
                        <a:effectLst/>
                        <a:latin typeface="Calibri" panose="020F0502020204030204" pitchFamily="34" charset="0"/>
                      </a:endParaRPr>
                    </a:p>
                  </a:txBody>
                  <a:tcPr marL="5975" marR="5975" marT="5975" marB="0" anchor="b"/>
                </a:tc>
                <a:tc gridSpan="8">
                  <a:txBody>
                    <a:bodyPr/>
                    <a:lstStyle/>
                    <a:p>
                      <a:pPr algn="l" fontAlgn="b"/>
                      <a:r>
                        <a:rPr lang="fr-FR" sz="700" u="sng" strike="noStrike">
                          <a:effectLst/>
                          <a:hlinkClick r:id="rId5"/>
                        </a:rPr>
                        <a:t>C:\Users\carol.williamson\Pictures\ECOPATURAGE\Clos de Beaumont végétation\2021\point 4.jpg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3280817303"/>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gridSpan="9">
                  <a:txBody>
                    <a:bodyPr/>
                    <a:lstStyle/>
                    <a:p>
                      <a:pPr algn="l" fontAlgn="b"/>
                      <a:r>
                        <a:rPr lang="fr-FR" sz="700" u="sng" strike="noStrike">
                          <a:effectLst/>
                          <a:hlinkClick r:id="rId6"/>
                        </a:rPr>
                        <a:t>C:\Users\carol.williamson\Pictures\ECOPATURAGE\Clos de Beaumont végétation\2021\point 4 2frênes.jpg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441909290"/>
                  </a:ext>
                </a:extLst>
              </a:tr>
              <a:tr h="194435">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aléatoire au pied des rochers</a:t>
                      </a:r>
                      <a:endParaRPr lang="fr-FR" sz="1050" b="0" i="0" u="none" strike="noStrike">
                        <a:solidFill>
                          <a:srgbClr val="000000"/>
                        </a:solidFill>
                        <a:effectLst/>
                        <a:latin typeface="Calibri" panose="020F0502020204030204" pitchFamily="34" charset="0"/>
                      </a:endParaRPr>
                    </a:p>
                  </a:txBody>
                  <a:tcPr marL="5975" marR="5975" marT="5975" marB="0" anchor="b"/>
                </a:tc>
                <a:tc gridSpan="8">
                  <a:txBody>
                    <a:bodyPr/>
                    <a:lstStyle/>
                    <a:p>
                      <a:pPr algn="l" fontAlgn="b"/>
                      <a:r>
                        <a:rPr lang="fr-FR" sz="700" u="sng" strike="noStrike">
                          <a:effectLst/>
                          <a:hlinkClick r:id="rId7"/>
                        </a:rPr>
                        <a:t>C:\Users\carol.williamson\Pictures\ECOPATURAGE\Clos de Beaumont végétation\2021\point 5.jpg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2032790571"/>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gridSpan="9">
                  <a:txBody>
                    <a:bodyPr/>
                    <a:lstStyle/>
                    <a:p>
                      <a:pPr algn="l" fontAlgn="b"/>
                      <a:r>
                        <a:rPr lang="fr-FR" sz="700" u="sng" strike="noStrike">
                          <a:effectLst/>
                          <a:hlinkClick r:id="rId8"/>
                        </a:rPr>
                        <a:t>C:\Users\carol.williamson\Pictures\ECOPATURAGE\Clos de Beaumont végétation\2021\point 5 rocher.jpg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3689734374"/>
                  </a:ext>
                </a:extLst>
              </a:tr>
              <a:tr h="194435">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6</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0,7</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point aléatoire angle de la cloture</a:t>
                      </a:r>
                      <a:endParaRPr lang="fr-FR" sz="1050" b="0" i="0" u="none" strike="noStrike">
                        <a:solidFill>
                          <a:srgbClr val="000000"/>
                        </a:solidFill>
                        <a:effectLst/>
                        <a:latin typeface="Calibri" panose="020F0502020204030204" pitchFamily="34" charset="0"/>
                      </a:endParaRPr>
                    </a:p>
                  </a:txBody>
                  <a:tcPr marL="5975" marR="5975" marT="5975" marB="0" anchor="b"/>
                </a:tc>
                <a:tc gridSpan="8">
                  <a:txBody>
                    <a:bodyPr/>
                    <a:lstStyle/>
                    <a:p>
                      <a:pPr algn="l" fontAlgn="b"/>
                      <a:r>
                        <a:rPr lang="fr-FR" sz="700" u="sng" strike="noStrike">
                          <a:effectLst/>
                          <a:hlinkClick r:id="rId9"/>
                        </a:rPr>
                        <a:t>C:\Users\carol.williamson\Pictures\ECOPATURAGE\Clos de Beaumont végétation\2021\point 6.jpg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761897289"/>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gridSpan="10">
                  <a:txBody>
                    <a:bodyPr/>
                    <a:lstStyle/>
                    <a:p>
                      <a:pPr algn="l" fontAlgn="b"/>
                      <a:r>
                        <a:rPr lang="fr-FR" sz="700" u="sng" strike="noStrike">
                          <a:effectLst/>
                          <a:hlinkClick r:id="rId10"/>
                        </a:rPr>
                        <a:t>C:\Users\carol.williamson\Pictures\ECOPATURAGE\Clos de Beaumont végétation\2021\point 6 angle clôture.jpg</a:t>
                      </a:r>
                      <a:endParaRPr lang="fr-FR" sz="700" b="0" i="0" u="sng" strike="noStrike">
                        <a:solidFill>
                          <a:srgbClr val="0563C1"/>
                        </a:solidFill>
                        <a:effectLst/>
                        <a:latin typeface="Calibri" panose="020F0502020204030204" pitchFamily="34" charset="0"/>
                      </a:endParaRPr>
                    </a:p>
                  </a:txBody>
                  <a:tcPr marL="5975" marR="5975" marT="597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909604329"/>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997966949"/>
                  </a:ext>
                </a:extLst>
              </a:tr>
              <a:tr h="134093">
                <a:tc>
                  <a:txBody>
                    <a:bodyPr/>
                    <a:lstStyle/>
                    <a:p>
                      <a:pPr algn="r" fontAlgn="b"/>
                      <a:r>
                        <a:rPr lang="fr-FR" sz="1050" u="none" strike="noStrike">
                          <a:effectLst/>
                        </a:rPr>
                        <a:t>01/06/2021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100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148473601"/>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812861817"/>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32</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125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0,7</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2797402853"/>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3</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210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2</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770049863"/>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40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0,5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4011315572"/>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749929389"/>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5</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6</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90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3676158800"/>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7755206"/>
                  </a:ext>
                </a:extLst>
              </a:tr>
              <a:tr h="134093">
                <a:tc>
                  <a:txBody>
                    <a:bodyPr/>
                    <a:lstStyle/>
                    <a:p>
                      <a:pPr algn="l" fontAlgn="b"/>
                      <a:r>
                        <a:rPr lang="fr-FR" sz="1050" u="none" strike="noStrike">
                          <a:effectLst/>
                        </a:rPr>
                        <a:t> </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6</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32</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70</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r" fontAlgn="b"/>
                      <a:r>
                        <a:rPr lang="fr-FR" sz="1050" u="none" strike="noStrike">
                          <a:effectLst/>
                        </a:rPr>
                        <a:t>1</a:t>
                      </a:r>
                      <a:endParaRPr lang="fr-FR" sz="105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1050" u="none" strike="noStrike" dirty="0">
                          <a:effectLst/>
                        </a:rPr>
                        <a:t> </a:t>
                      </a:r>
                      <a:endParaRPr lang="fr-FR" sz="1050" b="0" i="0" u="none" strike="noStrike" dirty="0">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1171059448"/>
                  </a:ext>
                </a:extLst>
              </a:tr>
              <a:tr h="134093">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5975" marR="5975" marT="5975" marB="0" anchor="b"/>
                </a:tc>
                <a:tc>
                  <a:txBody>
                    <a:bodyPr/>
                    <a:lstStyle/>
                    <a:p>
                      <a:pPr algn="l" fontAlgn="b"/>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5975" marR="5975" marT="5975" marB="0" anchor="b"/>
                </a:tc>
                <a:extLst>
                  <a:ext uri="{0D108BD9-81ED-4DB2-BD59-A6C34878D82A}">
                    <a16:rowId xmlns:a16="http://schemas.microsoft.com/office/drawing/2014/main" val="3302481815"/>
                  </a:ext>
                </a:extLst>
              </a:tr>
            </a:tbl>
          </a:graphicData>
        </a:graphic>
      </p:graphicFrame>
      <p:sp>
        <p:nvSpPr>
          <p:cNvPr id="8" name="ZoneTexte 7">
            <a:extLst>
              <a:ext uri="{FF2B5EF4-FFF2-40B4-BE49-F238E27FC236}">
                <a16:creationId xmlns:a16="http://schemas.microsoft.com/office/drawing/2014/main" id="{085ADCD0-AEFF-4273-801E-C1355398B9B9}"/>
              </a:ext>
            </a:extLst>
          </p:cNvPr>
          <p:cNvSpPr txBox="1"/>
          <p:nvPr/>
        </p:nvSpPr>
        <p:spPr>
          <a:xfrm>
            <a:off x="1389888" y="182030"/>
            <a:ext cx="6510528" cy="523220"/>
          </a:xfrm>
          <a:prstGeom prst="rect">
            <a:avLst/>
          </a:prstGeom>
          <a:noFill/>
        </p:spPr>
        <p:txBody>
          <a:bodyPr wrap="square" rtlCol="0">
            <a:spAutoFit/>
          </a:bodyPr>
          <a:lstStyle/>
          <a:p>
            <a:r>
              <a:rPr lang="fr-FR" sz="2800" b="1" dirty="0">
                <a:solidFill>
                  <a:schemeClr val="accent1"/>
                </a:solidFill>
              </a:rPr>
              <a:t>Saison 2021 suivi de l’état de la renouée</a:t>
            </a:r>
          </a:p>
        </p:txBody>
      </p:sp>
      <p:pic>
        <p:nvPicPr>
          <p:cNvPr id="10" name="Image 9">
            <a:extLst>
              <a:ext uri="{FF2B5EF4-FFF2-40B4-BE49-F238E27FC236}">
                <a16:creationId xmlns:a16="http://schemas.microsoft.com/office/drawing/2014/main" id="{510513D0-C94B-4B8E-8959-894950C97A21}"/>
              </a:ext>
            </a:extLst>
          </p:cNvPr>
          <p:cNvPicPr>
            <a:picLocks noChangeAspect="1"/>
          </p:cNvPicPr>
          <p:nvPr/>
        </p:nvPicPr>
        <p:blipFill>
          <a:blip r:embed="rId11"/>
          <a:stretch>
            <a:fillRect/>
          </a:stretch>
        </p:blipFill>
        <p:spPr>
          <a:xfrm rot="5400000">
            <a:off x="4916043" y="2572893"/>
            <a:ext cx="4343400" cy="3257550"/>
          </a:xfrm>
          <a:prstGeom prst="rect">
            <a:avLst/>
          </a:prstGeom>
        </p:spPr>
      </p:pic>
    </p:spTree>
    <p:extLst>
      <p:ext uri="{BB962C8B-B14F-4D97-AF65-F5344CB8AC3E}">
        <p14:creationId xmlns:p14="http://schemas.microsoft.com/office/powerpoint/2010/main" val="631991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3D6A6-B8E0-4C3B-8B50-A12D940A71B8}"/>
              </a:ext>
            </a:extLst>
          </p:cNvPr>
          <p:cNvSpPr>
            <a:spLocks noGrp="1"/>
          </p:cNvSpPr>
          <p:nvPr>
            <p:ph type="title"/>
          </p:nvPr>
        </p:nvSpPr>
        <p:spPr/>
        <p:txBody>
          <a:bodyPr>
            <a:normAutofit fontScale="90000"/>
          </a:bodyPr>
          <a:lstStyle/>
          <a:p>
            <a:r>
              <a:rPr lang="fr-FR" dirty="0"/>
              <a:t>Mise en place des chèvres fin avril 2020, la renouée est déjà haute retard pris cause crise sanitaire</a:t>
            </a:r>
          </a:p>
        </p:txBody>
      </p:sp>
      <p:pic>
        <p:nvPicPr>
          <p:cNvPr id="5" name="Espace réservé du contenu 4">
            <a:extLst>
              <a:ext uri="{FF2B5EF4-FFF2-40B4-BE49-F238E27FC236}">
                <a16:creationId xmlns:a16="http://schemas.microsoft.com/office/drawing/2014/main" id="{8120E39D-ED1F-4B81-862D-69F432A57915}"/>
              </a:ext>
            </a:extLst>
          </p:cNvPr>
          <p:cNvPicPr>
            <a:picLocks noGrp="1" noChangeAspect="1"/>
          </p:cNvPicPr>
          <p:nvPr>
            <p:ph idx="1"/>
          </p:nvPr>
        </p:nvPicPr>
        <p:blipFill>
          <a:blip r:embed="rId2"/>
          <a:stretch>
            <a:fillRect/>
          </a:stretch>
        </p:blipFill>
        <p:spPr>
          <a:xfrm>
            <a:off x="1184303" y="1600200"/>
            <a:ext cx="6775393" cy="4525963"/>
          </a:xfrm>
        </p:spPr>
      </p:pic>
    </p:spTree>
    <p:extLst>
      <p:ext uri="{BB962C8B-B14F-4D97-AF65-F5344CB8AC3E}">
        <p14:creationId xmlns:p14="http://schemas.microsoft.com/office/powerpoint/2010/main" val="3009382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2D0AB3-66D7-4A0E-AC27-D64E1441946F}"/>
              </a:ext>
            </a:extLst>
          </p:cNvPr>
          <p:cNvSpPr>
            <a:spLocks noGrp="1"/>
          </p:cNvSpPr>
          <p:nvPr>
            <p:ph type="title"/>
          </p:nvPr>
        </p:nvSpPr>
        <p:spPr/>
        <p:txBody>
          <a:bodyPr/>
          <a:lstStyle/>
          <a:p>
            <a:r>
              <a:rPr lang="fr-FR" dirty="0">
                <a:solidFill>
                  <a:schemeClr val="accent1"/>
                </a:solidFill>
              </a:rPr>
              <a:t>Courbes densité, hauteur moyenne</a:t>
            </a:r>
          </a:p>
        </p:txBody>
      </p:sp>
      <p:sp>
        <p:nvSpPr>
          <p:cNvPr id="6" name="Espace réservé du contenu 5">
            <a:extLst>
              <a:ext uri="{FF2B5EF4-FFF2-40B4-BE49-F238E27FC236}">
                <a16:creationId xmlns:a16="http://schemas.microsoft.com/office/drawing/2014/main" id="{701310C1-8E16-4E79-BE82-1CC25D897337}"/>
              </a:ext>
            </a:extLst>
          </p:cNvPr>
          <p:cNvSpPr>
            <a:spLocks noGrp="1"/>
          </p:cNvSpPr>
          <p:nvPr>
            <p:ph idx="1"/>
          </p:nvPr>
        </p:nvSpPr>
        <p:spPr/>
        <p:txBody>
          <a:bodyPr/>
          <a:lstStyle/>
          <a:p>
            <a:endParaRPr lang="fr-FR" dirty="0"/>
          </a:p>
        </p:txBody>
      </p:sp>
      <p:pic>
        <p:nvPicPr>
          <p:cNvPr id="1025" name="Picture 1">
            <a:extLst>
              <a:ext uri="{FF2B5EF4-FFF2-40B4-BE49-F238E27FC236}">
                <a16:creationId xmlns:a16="http://schemas.microsoft.com/office/drawing/2014/main" id="{2E6C7DED-6095-49A7-B3DC-80EDE5C5A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183907"/>
            <a:ext cx="8062917" cy="4851133"/>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0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767FE-5958-452F-8A1C-A60DFA32BA4F}"/>
              </a:ext>
            </a:extLst>
          </p:cNvPr>
          <p:cNvSpPr>
            <a:spLocks noGrp="1"/>
          </p:cNvSpPr>
          <p:nvPr>
            <p:ph type="title"/>
          </p:nvPr>
        </p:nvSpPr>
        <p:spPr/>
        <p:txBody>
          <a:bodyPr/>
          <a:lstStyle/>
          <a:p>
            <a:endParaRPr lang="fr-FR" dirty="0"/>
          </a:p>
        </p:txBody>
      </p:sp>
      <p:pic>
        <p:nvPicPr>
          <p:cNvPr id="5" name="Image 4">
            <a:extLst>
              <a:ext uri="{FF2B5EF4-FFF2-40B4-BE49-F238E27FC236}">
                <a16:creationId xmlns:a16="http://schemas.microsoft.com/office/drawing/2014/main" id="{B5CD940B-B331-4543-8DD7-9AC0AF808880}"/>
              </a:ext>
            </a:extLst>
          </p:cNvPr>
          <p:cNvPicPr>
            <a:picLocks noChangeAspect="1"/>
          </p:cNvPicPr>
          <p:nvPr/>
        </p:nvPicPr>
        <p:blipFill>
          <a:blip r:embed="rId2"/>
          <a:stretch>
            <a:fillRect/>
          </a:stretch>
        </p:blipFill>
        <p:spPr>
          <a:xfrm>
            <a:off x="-91017" y="18367"/>
            <a:ext cx="9119511" cy="6839633"/>
          </a:xfrm>
          <a:prstGeom prst="rect">
            <a:avLst/>
          </a:prstGeom>
        </p:spPr>
      </p:pic>
      <p:sp>
        <p:nvSpPr>
          <p:cNvPr id="3" name="Espace réservé du contenu 2">
            <a:extLst>
              <a:ext uri="{FF2B5EF4-FFF2-40B4-BE49-F238E27FC236}">
                <a16:creationId xmlns:a16="http://schemas.microsoft.com/office/drawing/2014/main" id="{8A3785BA-BAE0-487D-8969-3492996960A0}"/>
              </a:ext>
            </a:extLst>
          </p:cNvPr>
          <p:cNvSpPr>
            <a:spLocks noGrp="1"/>
          </p:cNvSpPr>
          <p:nvPr>
            <p:ph idx="1"/>
          </p:nvPr>
        </p:nvSpPr>
        <p:spPr/>
        <p:txBody>
          <a:bodyPr/>
          <a:lstStyle/>
          <a:p>
            <a:r>
              <a:rPr lang="fr-FR" b="1" dirty="0">
                <a:solidFill>
                  <a:schemeClr val="bg1"/>
                </a:solidFill>
              </a:rPr>
              <a:t>A la fin de la 1</a:t>
            </a:r>
            <a:r>
              <a:rPr lang="fr-FR" b="1" baseline="30000" dirty="0">
                <a:solidFill>
                  <a:schemeClr val="bg1"/>
                </a:solidFill>
              </a:rPr>
              <a:t>ère</a:t>
            </a:r>
            <a:r>
              <a:rPr lang="fr-FR" b="1" dirty="0">
                <a:solidFill>
                  <a:schemeClr val="bg1"/>
                </a:solidFill>
              </a:rPr>
              <a:t> saison (septembre 2020) toute la tache de renouée avait été broutée, il ne restait que les tiges sans feuilles, et une faible repousse.</a:t>
            </a:r>
          </a:p>
          <a:p>
            <a:endParaRPr lang="fr-FR" dirty="0"/>
          </a:p>
        </p:txBody>
      </p:sp>
    </p:spTree>
    <p:extLst>
      <p:ext uri="{BB962C8B-B14F-4D97-AF65-F5344CB8AC3E}">
        <p14:creationId xmlns:p14="http://schemas.microsoft.com/office/powerpoint/2010/main" val="822807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52912-9A4A-4B92-9E27-3B8CF94D328E}"/>
              </a:ext>
            </a:extLst>
          </p:cNvPr>
          <p:cNvSpPr>
            <a:spLocks noGrp="1"/>
          </p:cNvSpPr>
          <p:nvPr>
            <p:ph type="title"/>
          </p:nvPr>
        </p:nvSpPr>
        <p:spPr>
          <a:xfrm>
            <a:off x="120770" y="6038490"/>
            <a:ext cx="8229600" cy="819509"/>
          </a:xfrm>
        </p:spPr>
        <p:txBody>
          <a:bodyPr/>
          <a:lstStyle/>
          <a:p>
            <a:r>
              <a:rPr lang="fr-FR" dirty="0">
                <a:solidFill>
                  <a:schemeClr val="bg1"/>
                </a:solidFill>
              </a:rPr>
              <a:t>Carte de situation du Syndicat de l’Orge</a:t>
            </a:r>
          </a:p>
        </p:txBody>
      </p:sp>
      <p:pic>
        <p:nvPicPr>
          <p:cNvPr id="4" name="Espace réservé du contenu 3">
            <a:extLst>
              <a:ext uri="{FF2B5EF4-FFF2-40B4-BE49-F238E27FC236}">
                <a16:creationId xmlns:a16="http://schemas.microsoft.com/office/drawing/2014/main" id="{8601E982-44EE-4610-BA2B-D0920DF8D948}"/>
              </a:ext>
            </a:extLst>
          </p:cNvPr>
          <p:cNvPicPr>
            <a:picLocks noGrp="1" noChangeAspect="1"/>
          </p:cNvPicPr>
          <p:nvPr>
            <p:ph idx="1"/>
          </p:nvPr>
        </p:nvPicPr>
        <p:blipFill>
          <a:blip r:embed="rId3"/>
          <a:stretch>
            <a:fillRect/>
          </a:stretch>
        </p:blipFill>
        <p:spPr>
          <a:xfrm>
            <a:off x="241798" y="0"/>
            <a:ext cx="8660404" cy="6126163"/>
          </a:xfrm>
        </p:spPr>
      </p:pic>
      <p:pic>
        <p:nvPicPr>
          <p:cNvPr id="7" name="Image 6">
            <a:extLst>
              <a:ext uri="{FF2B5EF4-FFF2-40B4-BE49-F238E27FC236}">
                <a16:creationId xmlns:a16="http://schemas.microsoft.com/office/drawing/2014/main" id="{3CF073DE-A385-4CAB-8B97-2A0AEC2F3350}"/>
              </a:ext>
            </a:extLst>
          </p:cNvPr>
          <p:cNvPicPr>
            <a:picLocks noChangeAspect="1"/>
          </p:cNvPicPr>
          <p:nvPr/>
        </p:nvPicPr>
        <p:blipFill>
          <a:blip r:embed="rId4"/>
          <a:stretch>
            <a:fillRect/>
          </a:stretch>
        </p:blipFill>
        <p:spPr>
          <a:xfrm>
            <a:off x="357970" y="82177"/>
            <a:ext cx="8544232" cy="6043986"/>
          </a:xfrm>
          <a:prstGeom prst="rect">
            <a:avLst/>
          </a:prstGeom>
        </p:spPr>
      </p:pic>
    </p:spTree>
    <p:extLst>
      <p:ext uri="{BB962C8B-B14F-4D97-AF65-F5344CB8AC3E}">
        <p14:creationId xmlns:p14="http://schemas.microsoft.com/office/powerpoint/2010/main" val="15828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4CA25-A9C1-4045-93BA-7956F0E221E4}"/>
              </a:ext>
            </a:extLst>
          </p:cNvPr>
          <p:cNvSpPr>
            <a:spLocks noGrp="1"/>
          </p:cNvSpPr>
          <p:nvPr>
            <p:ph type="title"/>
          </p:nvPr>
        </p:nvSpPr>
        <p:spPr/>
        <p:txBody>
          <a:bodyPr>
            <a:normAutofit/>
          </a:bodyPr>
          <a:lstStyle/>
          <a:p>
            <a:r>
              <a:rPr lang="fr-FR" dirty="0">
                <a:solidFill>
                  <a:schemeClr val="accent1"/>
                </a:solidFill>
              </a:rPr>
              <a:t>Questions , remarques…</a:t>
            </a:r>
          </a:p>
        </p:txBody>
      </p:sp>
      <p:sp>
        <p:nvSpPr>
          <p:cNvPr id="4" name="Espace réservé du contenu 3">
            <a:extLst>
              <a:ext uri="{FF2B5EF4-FFF2-40B4-BE49-F238E27FC236}">
                <a16:creationId xmlns:a16="http://schemas.microsoft.com/office/drawing/2014/main" id="{FB89841F-3F48-4025-B7C9-A92816E87B72}"/>
              </a:ext>
            </a:extLst>
          </p:cNvPr>
          <p:cNvSpPr>
            <a:spLocks noGrp="1"/>
          </p:cNvSpPr>
          <p:nvPr>
            <p:ph idx="1"/>
          </p:nvPr>
        </p:nvSpPr>
        <p:spPr>
          <a:xfrm>
            <a:off x="457200" y="1600200"/>
            <a:ext cx="3191256" cy="3489385"/>
          </a:xfrm>
        </p:spPr>
        <p:txBody>
          <a:bodyPr>
            <a:normAutofit/>
          </a:bodyPr>
          <a:lstStyle/>
          <a:p>
            <a:pPr>
              <a:buFont typeface="Wingdings" panose="05000000000000000000" pitchFamily="2" charset="2"/>
              <a:buChar char="v"/>
            </a:pPr>
            <a:r>
              <a:rPr lang="fr-FR" sz="2400" dirty="0"/>
              <a:t>Prévoir la protection des arbres  : plusieurs arbres sur la parcelle sont morts, par écorçage</a:t>
            </a:r>
          </a:p>
          <a:p>
            <a:pPr>
              <a:buFont typeface="Wingdings" panose="05000000000000000000" pitchFamily="2" charset="2"/>
              <a:buChar char="v"/>
            </a:pPr>
            <a:r>
              <a:rPr lang="fr-FR" sz="2400" dirty="0"/>
              <a:t>Un suivi de l’évolution du couvert végétal serait intéressant à mener</a:t>
            </a:r>
          </a:p>
        </p:txBody>
      </p:sp>
      <p:pic>
        <p:nvPicPr>
          <p:cNvPr id="7" name="Image 6">
            <a:extLst>
              <a:ext uri="{FF2B5EF4-FFF2-40B4-BE49-F238E27FC236}">
                <a16:creationId xmlns:a16="http://schemas.microsoft.com/office/drawing/2014/main" id="{7E5FA19E-5463-447B-96F1-E73307C32858}"/>
              </a:ext>
            </a:extLst>
          </p:cNvPr>
          <p:cNvPicPr>
            <a:picLocks noChangeAspect="1"/>
          </p:cNvPicPr>
          <p:nvPr/>
        </p:nvPicPr>
        <p:blipFill rotWithShape="1">
          <a:blip r:embed="rId2"/>
          <a:srcRect l="27665" b="32853"/>
          <a:stretch/>
        </p:blipFill>
        <p:spPr>
          <a:xfrm>
            <a:off x="3930866" y="1318663"/>
            <a:ext cx="5131318" cy="3572514"/>
          </a:xfrm>
          <a:prstGeom prst="rect">
            <a:avLst/>
          </a:prstGeom>
        </p:spPr>
      </p:pic>
      <p:sp>
        <p:nvSpPr>
          <p:cNvPr id="3" name="ZoneTexte 2">
            <a:extLst>
              <a:ext uri="{FF2B5EF4-FFF2-40B4-BE49-F238E27FC236}">
                <a16:creationId xmlns:a16="http://schemas.microsoft.com/office/drawing/2014/main" id="{C5ECD550-9359-4267-B9E9-45F75CEB8588}"/>
              </a:ext>
            </a:extLst>
          </p:cNvPr>
          <p:cNvSpPr txBox="1"/>
          <p:nvPr/>
        </p:nvSpPr>
        <p:spPr>
          <a:xfrm>
            <a:off x="457199" y="5257800"/>
            <a:ext cx="6883879" cy="1107996"/>
          </a:xfrm>
          <a:prstGeom prst="rect">
            <a:avLst/>
          </a:prstGeom>
          <a:noFill/>
        </p:spPr>
        <p:txBody>
          <a:bodyPr wrap="square" rtlCol="0">
            <a:spAutoFit/>
          </a:bodyPr>
          <a:lstStyle/>
          <a:p>
            <a:pPr marL="342900" indent="-342900">
              <a:buFont typeface="Wingdings" panose="05000000000000000000" pitchFamily="2" charset="2"/>
              <a:buChar char="v"/>
            </a:pPr>
            <a:r>
              <a:rPr lang="fr-FR" sz="2400" dirty="0"/>
              <a:t>La renouée ne va-t-elle pas « s’échapper »  de la parcelle vers les parcelles voisines ?</a:t>
            </a:r>
          </a:p>
          <a:p>
            <a:endParaRPr lang="fr-FR" dirty="0"/>
          </a:p>
        </p:txBody>
      </p:sp>
    </p:spTree>
    <p:extLst>
      <p:ext uri="{BB962C8B-B14F-4D97-AF65-F5344CB8AC3E}">
        <p14:creationId xmlns:p14="http://schemas.microsoft.com/office/powerpoint/2010/main" val="7441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21CCA-829E-437F-890D-533A835B16A7}"/>
              </a:ext>
            </a:extLst>
          </p:cNvPr>
          <p:cNvSpPr>
            <a:spLocks noGrp="1"/>
          </p:cNvSpPr>
          <p:nvPr>
            <p:ph type="title"/>
          </p:nvPr>
        </p:nvSpPr>
        <p:spPr>
          <a:xfrm>
            <a:off x="0" y="0"/>
            <a:ext cx="9144000" cy="1143000"/>
          </a:xfrm>
          <a:solidFill>
            <a:schemeClr val="accent1"/>
          </a:solidFill>
          <a:ln>
            <a:solidFill>
              <a:schemeClr val="accent1"/>
            </a:solidFill>
          </a:ln>
        </p:spPr>
        <p:txBody>
          <a:bodyPr>
            <a:normAutofit fontScale="90000"/>
          </a:bodyPr>
          <a:lstStyle/>
          <a:p>
            <a:r>
              <a:rPr lang="fr-FR" dirty="0">
                <a:solidFill>
                  <a:schemeClr val="bg1"/>
                </a:solidFill>
              </a:rPr>
              <a:t>Expérience ailleurs…. Le centre universitaire Paris Sud le long de l’Yvette</a:t>
            </a:r>
          </a:p>
        </p:txBody>
      </p:sp>
      <p:sp>
        <p:nvSpPr>
          <p:cNvPr id="3" name="Espace réservé du contenu 2">
            <a:extLst>
              <a:ext uri="{FF2B5EF4-FFF2-40B4-BE49-F238E27FC236}">
                <a16:creationId xmlns:a16="http://schemas.microsoft.com/office/drawing/2014/main" id="{55F75E25-4649-4CB1-8D95-88DFEB055535}"/>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E2D681D-52A2-4FB1-BAC5-69B95A6EC013}"/>
              </a:ext>
            </a:extLst>
          </p:cNvPr>
          <p:cNvPicPr>
            <a:picLocks noChangeAspect="1"/>
          </p:cNvPicPr>
          <p:nvPr/>
        </p:nvPicPr>
        <p:blipFill>
          <a:blip r:embed="rId2"/>
          <a:stretch>
            <a:fillRect/>
          </a:stretch>
        </p:blipFill>
        <p:spPr>
          <a:xfrm>
            <a:off x="18288" y="1208776"/>
            <a:ext cx="7498080" cy="5308809"/>
          </a:xfrm>
          <a:prstGeom prst="rect">
            <a:avLst/>
          </a:prstGeom>
        </p:spPr>
      </p:pic>
      <p:sp>
        <p:nvSpPr>
          <p:cNvPr id="6" name="ZoneTexte 5">
            <a:extLst>
              <a:ext uri="{FF2B5EF4-FFF2-40B4-BE49-F238E27FC236}">
                <a16:creationId xmlns:a16="http://schemas.microsoft.com/office/drawing/2014/main" id="{88BAD8BA-5B9B-49B2-B1B0-3D5FC1C519D5}"/>
              </a:ext>
            </a:extLst>
          </p:cNvPr>
          <p:cNvSpPr txBox="1"/>
          <p:nvPr/>
        </p:nvSpPr>
        <p:spPr>
          <a:xfrm>
            <a:off x="7516368" y="1380744"/>
            <a:ext cx="1453896" cy="1477328"/>
          </a:xfrm>
          <a:prstGeom prst="rect">
            <a:avLst/>
          </a:prstGeom>
          <a:noFill/>
        </p:spPr>
        <p:txBody>
          <a:bodyPr wrap="square" rtlCol="0">
            <a:spAutoFit/>
          </a:bodyPr>
          <a:lstStyle/>
          <a:p>
            <a:r>
              <a:rPr lang="fr-FR" dirty="0"/>
              <a:t>Expérience menée sur 5 ans sur 1700m² de renouée</a:t>
            </a:r>
          </a:p>
        </p:txBody>
      </p:sp>
    </p:spTree>
    <p:extLst>
      <p:ext uri="{BB962C8B-B14F-4D97-AF65-F5344CB8AC3E}">
        <p14:creationId xmlns:p14="http://schemas.microsoft.com/office/powerpoint/2010/main" val="412434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656FCC8B-1676-4542-B19C-4B9A371B3217}"/>
              </a:ext>
            </a:extLst>
          </p:cNvPr>
          <p:cNvSpPr txBox="1">
            <a:spLocks/>
          </p:cNvSpPr>
          <p:nvPr/>
        </p:nvSpPr>
        <p:spPr>
          <a:xfrm>
            <a:off x="457200" y="361635"/>
            <a:ext cx="8143336" cy="2752501"/>
          </a:xfrm>
          <a:prstGeom prst="rect">
            <a:avLst/>
          </a:prstGeom>
          <a:ln w="15875" cmpd="sng">
            <a:solidFill>
              <a:schemeClr val="accent1"/>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a:solidFill>
                  <a:schemeClr val="accent1"/>
                </a:solidFill>
              </a:rPr>
              <a:t>Si nous ne sommes pas en mesure d’affirmer que l’éradication de la renouée du Japon par la méthode de l</a:t>
            </a:r>
            <a:r>
              <a:rPr lang="fr-FR" b="1" dirty="0">
                <a:solidFill>
                  <a:schemeClr val="accent1"/>
                </a:solidFill>
              </a:rPr>
              <a:t>’écopâturage </a:t>
            </a:r>
            <a:r>
              <a:rPr lang="fr-FR" dirty="0">
                <a:solidFill>
                  <a:schemeClr val="accent1"/>
                </a:solidFill>
              </a:rPr>
              <a:t>est possible, </a:t>
            </a:r>
          </a:p>
          <a:p>
            <a:pPr marL="0" indent="0">
              <a:buNone/>
            </a:pPr>
            <a:r>
              <a:rPr lang="fr-FR" dirty="0">
                <a:solidFill>
                  <a:schemeClr val="accent1"/>
                </a:solidFill>
              </a:rPr>
              <a:t>Il est cependant certain que la limitation de sa propagation par bouturage lors des crues et des interventions mécanisées donne des </a:t>
            </a:r>
            <a:r>
              <a:rPr lang="fr-FR" b="1" dirty="0">
                <a:solidFill>
                  <a:schemeClr val="accent1"/>
                </a:solidFill>
              </a:rPr>
              <a:t>résultats très positifs</a:t>
            </a:r>
          </a:p>
        </p:txBody>
      </p:sp>
      <p:sp>
        <p:nvSpPr>
          <p:cNvPr id="6" name="Espace réservé du contenu 2">
            <a:extLst>
              <a:ext uri="{FF2B5EF4-FFF2-40B4-BE49-F238E27FC236}">
                <a16:creationId xmlns:a16="http://schemas.microsoft.com/office/drawing/2014/main" id="{2E4F1AFB-0B75-4CA1-8F15-B7B736DE8FB7}"/>
              </a:ext>
            </a:extLst>
          </p:cNvPr>
          <p:cNvSpPr txBox="1">
            <a:spLocks/>
          </p:cNvSpPr>
          <p:nvPr/>
        </p:nvSpPr>
        <p:spPr>
          <a:xfrm>
            <a:off x="2199735" y="3743865"/>
            <a:ext cx="4744529" cy="1633941"/>
          </a:xfrm>
          <a:prstGeom prst="rect">
            <a:avLst/>
          </a:prstGeom>
          <a:ln w="15875" cmpd="sng">
            <a:solidFill>
              <a:schemeClr val="accent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fr-FR" dirty="0">
              <a:solidFill>
                <a:schemeClr val="accent1"/>
              </a:solidFill>
            </a:endParaRPr>
          </a:p>
          <a:p>
            <a:pPr marL="0" indent="0" algn="ctr">
              <a:buNone/>
            </a:pPr>
            <a:r>
              <a:rPr lang="fr-FR" dirty="0"/>
              <a:t>Merci de votre attention.</a:t>
            </a:r>
          </a:p>
          <a:p>
            <a:pPr marL="0" indent="0" algn="ctr">
              <a:buNone/>
            </a:pPr>
            <a:endParaRPr lang="fr-FR" dirty="0">
              <a:solidFill>
                <a:schemeClr val="accent1"/>
              </a:solidFill>
            </a:endParaRPr>
          </a:p>
        </p:txBody>
      </p:sp>
    </p:spTree>
    <p:extLst>
      <p:ext uri="{BB962C8B-B14F-4D97-AF65-F5344CB8AC3E}">
        <p14:creationId xmlns:p14="http://schemas.microsoft.com/office/powerpoint/2010/main" val="80254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0063A-A638-4698-B23A-26ED486D9AEA}"/>
              </a:ext>
            </a:extLst>
          </p:cNvPr>
          <p:cNvSpPr>
            <a:spLocks noGrp="1"/>
          </p:cNvSpPr>
          <p:nvPr>
            <p:ph type="title"/>
          </p:nvPr>
        </p:nvSpPr>
        <p:spPr/>
        <p:txBody>
          <a:bodyPr/>
          <a:lstStyle/>
          <a:p>
            <a:r>
              <a:rPr lang="fr-FR" sz="3600" b="1" kern="0" dirty="0">
                <a:solidFill>
                  <a:schemeClr val="accent1"/>
                </a:solidFill>
                <a:effectLst/>
                <a:latin typeface="+mn-lt"/>
                <a:ea typeface="Times New Roman" panose="02020603050405020304" pitchFamily="18" charset="0"/>
                <a:cs typeface="Times New Roman" panose="02020603050405020304" pitchFamily="18" charset="0"/>
              </a:rPr>
              <a:t>Contexte, enjeux</a:t>
            </a:r>
            <a:endParaRPr lang="fr-FR" dirty="0"/>
          </a:p>
        </p:txBody>
      </p:sp>
      <p:sp>
        <p:nvSpPr>
          <p:cNvPr id="3" name="Espace réservé du contenu 2">
            <a:extLst>
              <a:ext uri="{FF2B5EF4-FFF2-40B4-BE49-F238E27FC236}">
                <a16:creationId xmlns:a16="http://schemas.microsoft.com/office/drawing/2014/main" id="{FD98AF43-E3E5-47D3-9BCF-A6FD06F5A768}"/>
              </a:ext>
            </a:extLst>
          </p:cNvPr>
          <p:cNvSpPr>
            <a:spLocks noGrp="1"/>
          </p:cNvSpPr>
          <p:nvPr>
            <p:ph idx="1"/>
          </p:nvPr>
        </p:nvSpPr>
        <p:spPr>
          <a:xfrm>
            <a:off x="150125" y="1187355"/>
            <a:ext cx="8830102" cy="4938808"/>
          </a:xfrm>
        </p:spPr>
        <p:txBody>
          <a:bodyPr>
            <a:normAutofit/>
          </a:bodyPr>
          <a:lstStyle/>
          <a:p>
            <a:pPr marL="0" indent="0">
              <a:buNone/>
            </a:pPr>
            <a:r>
              <a:rPr lang="fr-FR" sz="2000" kern="100" dirty="0">
                <a:solidFill>
                  <a:srgbClr val="000000"/>
                </a:solidFill>
                <a:effectLst/>
                <a:latin typeface="+mj-lt"/>
                <a:ea typeface="Calibri" panose="020F0502020204030204" pitchFamily="34" charset="0"/>
                <a:cs typeface="Calibri" panose="020F0502020204030204" pitchFamily="34" charset="0"/>
              </a:rPr>
              <a:t>Depuis 2004, le </a:t>
            </a:r>
            <a:r>
              <a:rPr lang="fr-FR" sz="2000" dirty="0">
                <a:effectLst/>
                <a:latin typeface="+mj-lt"/>
                <a:ea typeface="Calibri" panose="020F0502020204030204" pitchFamily="34" charset="0"/>
                <a:cs typeface="Calibri" panose="020F0502020204030204" pitchFamily="34" charset="0"/>
              </a:rPr>
              <a:t>Syndicat de l’Orge mène </a:t>
            </a:r>
            <a:r>
              <a:rPr lang="fr-FR" sz="2000" kern="100" dirty="0">
                <a:solidFill>
                  <a:srgbClr val="000000"/>
                </a:solidFill>
                <a:effectLst/>
                <a:latin typeface="+mj-lt"/>
                <a:ea typeface="Calibri" panose="020F0502020204030204" pitchFamily="34" charset="0"/>
                <a:cs typeface="Calibri" panose="020F0502020204030204" pitchFamily="34" charset="0"/>
              </a:rPr>
              <a:t>un programme  de contrôle des plantes exotiques envahissantes et notamment, des renouées asiatiques sur l’ensemble de son territoire</a:t>
            </a:r>
            <a:r>
              <a:rPr lang="fr-FR" sz="2000" kern="100" dirty="0">
                <a:solidFill>
                  <a:srgbClr val="FF0000"/>
                </a:solidFill>
                <a:latin typeface="+mj-lt"/>
                <a:ea typeface="Calibri" panose="020F0502020204030204" pitchFamily="34" charset="0"/>
                <a:cs typeface="Calibri" panose="020F0502020204030204" pitchFamily="34" charset="0"/>
              </a:rPr>
              <a:t> *</a:t>
            </a:r>
            <a:r>
              <a:rPr lang="fr-FR" sz="2000" kern="100" dirty="0">
                <a:solidFill>
                  <a:srgbClr val="000000"/>
                </a:solidFill>
                <a:effectLst/>
                <a:latin typeface="+mj-lt"/>
                <a:ea typeface="Calibri" panose="020F0502020204030204" pitchFamily="34" charset="0"/>
                <a:cs typeface="Calibri" panose="020F0502020204030204" pitchFamily="34" charset="0"/>
              </a:rPr>
              <a:t>.</a:t>
            </a:r>
            <a:r>
              <a:rPr lang="fr-FR" sz="2000" kern="100" dirty="0">
                <a:solidFill>
                  <a:srgbClr val="FF0000"/>
                </a:solidFill>
                <a:effectLst/>
                <a:latin typeface="+mj-lt"/>
                <a:ea typeface="Calibri" panose="020F0502020204030204" pitchFamily="34" charset="0"/>
                <a:cs typeface="Calibri" panose="020F0502020204030204" pitchFamily="34" charset="0"/>
              </a:rPr>
              <a:t> </a:t>
            </a:r>
            <a:endParaRPr kumimoji="0" lang="fr-FR" altLang="fr-FR" sz="1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indent="0">
              <a:buNone/>
            </a:pPr>
            <a:endParaRPr lang="fr-FR" sz="1800" kern="100" dirty="0">
              <a:solidFill>
                <a:srgbClr val="000000"/>
              </a:solidFill>
              <a:effectLst/>
              <a:latin typeface="+mj-lt"/>
              <a:ea typeface="Calibri" panose="020F0502020204030204" pitchFamily="34" charset="0"/>
              <a:cs typeface="Calibri" panose="020F0502020204030204" pitchFamily="34" charset="0"/>
            </a:endParaRPr>
          </a:p>
          <a:p>
            <a:endParaRPr lang="fr-FR" dirty="0"/>
          </a:p>
        </p:txBody>
      </p:sp>
      <p:pic>
        <p:nvPicPr>
          <p:cNvPr id="5" name="Image 4">
            <a:extLst>
              <a:ext uri="{FF2B5EF4-FFF2-40B4-BE49-F238E27FC236}">
                <a16:creationId xmlns:a16="http://schemas.microsoft.com/office/drawing/2014/main" id="{77DA01F4-0A80-4A9C-B25F-8115E652C6D3}"/>
              </a:ext>
            </a:extLst>
          </p:cNvPr>
          <p:cNvPicPr>
            <a:picLocks noChangeAspect="1"/>
          </p:cNvPicPr>
          <p:nvPr/>
        </p:nvPicPr>
        <p:blipFill>
          <a:blip r:embed="rId3"/>
          <a:stretch>
            <a:fillRect/>
          </a:stretch>
        </p:blipFill>
        <p:spPr>
          <a:xfrm>
            <a:off x="150125" y="2390862"/>
            <a:ext cx="4879088" cy="3432132"/>
          </a:xfrm>
          <a:prstGeom prst="rect">
            <a:avLst/>
          </a:prstGeom>
        </p:spPr>
      </p:pic>
      <p:pic>
        <p:nvPicPr>
          <p:cNvPr id="7" name="Image 6">
            <a:extLst>
              <a:ext uri="{FF2B5EF4-FFF2-40B4-BE49-F238E27FC236}">
                <a16:creationId xmlns:a16="http://schemas.microsoft.com/office/drawing/2014/main" id="{414F58DC-E603-4C17-AFD6-4711D5E29885}"/>
              </a:ext>
            </a:extLst>
          </p:cNvPr>
          <p:cNvPicPr>
            <a:picLocks noChangeAspect="1"/>
          </p:cNvPicPr>
          <p:nvPr/>
        </p:nvPicPr>
        <p:blipFill>
          <a:blip r:embed="rId4"/>
          <a:stretch>
            <a:fillRect/>
          </a:stretch>
        </p:blipFill>
        <p:spPr>
          <a:xfrm>
            <a:off x="5692412" y="1879133"/>
            <a:ext cx="2913154" cy="4105188"/>
          </a:xfrm>
          <a:prstGeom prst="rect">
            <a:avLst/>
          </a:prstGeom>
        </p:spPr>
      </p:pic>
    </p:spTree>
    <p:extLst>
      <p:ext uri="{BB962C8B-B14F-4D97-AF65-F5344CB8AC3E}">
        <p14:creationId xmlns:p14="http://schemas.microsoft.com/office/powerpoint/2010/main" val="40391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2538F78-CF43-462C-9F85-086FB2AAAAB3}"/>
              </a:ext>
            </a:extLst>
          </p:cNvPr>
          <p:cNvPicPr>
            <a:picLocks noGrp="1" noChangeAspect="1"/>
          </p:cNvPicPr>
          <p:nvPr>
            <p:ph idx="1"/>
          </p:nvPr>
        </p:nvPicPr>
        <p:blipFill rotWithShape="1">
          <a:blip r:embed="rId3"/>
          <a:srcRect l="8725" t="5460" r="2007" b="7172"/>
          <a:stretch/>
        </p:blipFill>
        <p:spPr>
          <a:xfrm>
            <a:off x="384464" y="100354"/>
            <a:ext cx="4743322" cy="6657292"/>
          </a:xfrm>
          <a:ln w="12700">
            <a:solidFill>
              <a:schemeClr val="accent1"/>
            </a:solidFill>
          </a:ln>
        </p:spPr>
      </p:pic>
      <p:sp>
        <p:nvSpPr>
          <p:cNvPr id="4" name="Espace réservé du contenu 2">
            <a:extLst>
              <a:ext uri="{FF2B5EF4-FFF2-40B4-BE49-F238E27FC236}">
                <a16:creationId xmlns:a16="http://schemas.microsoft.com/office/drawing/2014/main" id="{67545CFD-ED43-4FAA-B908-615F0D1345F0}"/>
              </a:ext>
            </a:extLst>
          </p:cNvPr>
          <p:cNvSpPr txBox="1">
            <a:spLocks/>
          </p:cNvSpPr>
          <p:nvPr/>
        </p:nvSpPr>
        <p:spPr>
          <a:xfrm>
            <a:off x="5530696" y="1267690"/>
            <a:ext cx="3156104" cy="23586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100" b="1" dirty="0">
                <a:solidFill>
                  <a:srgbClr val="FF0000"/>
                </a:solidFill>
                <a:latin typeface="+mj-lt"/>
                <a:ea typeface="Calibri" panose="020F0502020204030204" pitchFamily="34" charset="0"/>
              </a:rPr>
              <a:t>*</a:t>
            </a:r>
            <a:r>
              <a:rPr lang="fr-FR" sz="2100" dirty="0">
                <a:latin typeface="+mj-lt"/>
                <a:ea typeface="Calibri" panose="020F0502020204030204" pitchFamily="34" charset="0"/>
              </a:rPr>
              <a:t> Les renouées asiatiques (Fallopia ou </a:t>
            </a:r>
            <a:r>
              <a:rPr lang="fr-FR" sz="2100" dirty="0" err="1">
                <a:latin typeface="+mj-lt"/>
                <a:ea typeface="Calibri" panose="020F0502020204030204" pitchFamily="34" charset="0"/>
              </a:rPr>
              <a:t>Reynoutria</a:t>
            </a:r>
            <a:r>
              <a:rPr lang="fr-FR" sz="2100" dirty="0">
                <a:latin typeface="+mj-lt"/>
                <a:ea typeface="Calibri" panose="020F0502020204030204" pitchFamily="34" charset="0"/>
              </a:rPr>
              <a:t> </a:t>
            </a:r>
            <a:r>
              <a:rPr lang="fr-FR" sz="2100" dirty="0" err="1">
                <a:latin typeface="+mj-lt"/>
                <a:ea typeface="Calibri" panose="020F0502020204030204" pitchFamily="34" charset="0"/>
              </a:rPr>
              <a:t>sp</a:t>
            </a:r>
            <a:r>
              <a:rPr lang="fr-FR" sz="2100" dirty="0">
                <a:latin typeface="+mj-lt"/>
                <a:ea typeface="Calibri" panose="020F0502020204030204" pitchFamily="34" charset="0"/>
              </a:rPr>
              <a:t>) font partie des Plantes exotiques considérées comme envahissantes (PEE) en France. </a:t>
            </a:r>
            <a:endParaRPr lang="fr-FR" dirty="0"/>
          </a:p>
        </p:txBody>
      </p:sp>
      <p:sp>
        <p:nvSpPr>
          <p:cNvPr id="7" name="ZoneTexte 6">
            <a:extLst>
              <a:ext uri="{FF2B5EF4-FFF2-40B4-BE49-F238E27FC236}">
                <a16:creationId xmlns:a16="http://schemas.microsoft.com/office/drawing/2014/main" id="{DD88050B-CCC5-4716-8340-19C649C99817}"/>
              </a:ext>
            </a:extLst>
          </p:cNvPr>
          <p:cNvSpPr txBox="1"/>
          <p:nvPr/>
        </p:nvSpPr>
        <p:spPr>
          <a:xfrm>
            <a:off x="5127786" y="5797977"/>
            <a:ext cx="2940628" cy="400110"/>
          </a:xfrm>
          <a:prstGeom prst="rect">
            <a:avLst/>
          </a:prstGeom>
          <a:noFill/>
        </p:spPr>
        <p:txBody>
          <a:bodyPr wrap="square" rtlCol="0">
            <a:spAutoFit/>
          </a:bodyPr>
          <a:lstStyle/>
          <a:p>
            <a:r>
              <a:rPr lang="fr-FR" sz="1000" dirty="0"/>
              <a:t>Extrait du guide d’identification des PEE Conservatoire des Espaces Naturels</a:t>
            </a:r>
          </a:p>
        </p:txBody>
      </p:sp>
    </p:spTree>
    <p:extLst>
      <p:ext uri="{BB962C8B-B14F-4D97-AF65-F5344CB8AC3E}">
        <p14:creationId xmlns:p14="http://schemas.microsoft.com/office/powerpoint/2010/main" val="103471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124368-00E5-4FE7-BB23-44AD2AC24702}"/>
              </a:ext>
            </a:extLst>
          </p:cNvPr>
          <p:cNvPicPr>
            <a:picLocks noChangeAspect="1"/>
          </p:cNvPicPr>
          <p:nvPr/>
        </p:nvPicPr>
        <p:blipFill>
          <a:blip r:embed="rId2"/>
          <a:stretch>
            <a:fillRect/>
          </a:stretch>
        </p:blipFill>
        <p:spPr>
          <a:xfrm>
            <a:off x="0" y="0"/>
            <a:ext cx="9467525" cy="8141031"/>
          </a:xfrm>
          <a:prstGeom prst="rect">
            <a:avLst/>
          </a:prstGeom>
        </p:spPr>
      </p:pic>
      <p:sp>
        <p:nvSpPr>
          <p:cNvPr id="2" name="Titre 1">
            <a:extLst>
              <a:ext uri="{FF2B5EF4-FFF2-40B4-BE49-F238E27FC236}">
                <a16:creationId xmlns:a16="http://schemas.microsoft.com/office/drawing/2014/main" id="{8C08EE09-5B09-4A85-8A7D-EEB2D616BE4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05E6E98-8173-4196-93DC-8A4087268793}"/>
              </a:ext>
            </a:extLst>
          </p:cNvPr>
          <p:cNvSpPr>
            <a:spLocks noGrp="1"/>
          </p:cNvSpPr>
          <p:nvPr>
            <p:ph idx="1"/>
          </p:nvPr>
        </p:nvSpPr>
        <p:spPr/>
        <p:txBody>
          <a:bodyPr/>
          <a:lstStyle/>
          <a:p>
            <a:endParaRPr lang="fr-FR" dirty="0"/>
          </a:p>
        </p:txBody>
      </p:sp>
      <p:sp>
        <p:nvSpPr>
          <p:cNvPr id="5" name="Titre 1">
            <a:extLst>
              <a:ext uri="{FF2B5EF4-FFF2-40B4-BE49-F238E27FC236}">
                <a16:creationId xmlns:a16="http://schemas.microsoft.com/office/drawing/2014/main" id="{144DFCCF-B580-4637-AB04-2BF1BFC6072D}"/>
              </a:ext>
            </a:extLst>
          </p:cNvPr>
          <p:cNvSpPr txBox="1">
            <a:spLocks/>
          </p:cNvSpPr>
          <p:nvPr/>
        </p:nvSpPr>
        <p:spPr>
          <a:xfrm>
            <a:off x="4926853" y="-296862"/>
            <a:ext cx="4777741"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fr-FR" sz="2400" dirty="0">
                <a:solidFill>
                  <a:schemeClr val="bg1"/>
                </a:solidFill>
              </a:rPr>
              <a:t>Plan de situation de la parcelle</a:t>
            </a:r>
          </a:p>
        </p:txBody>
      </p:sp>
    </p:spTree>
    <p:extLst>
      <p:ext uri="{BB962C8B-B14F-4D97-AF65-F5344CB8AC3E}">
        <p14:creationId xmlns:p14="http://schemas.microsoft.com/office/powerpoint/2010/main" val="3457705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29450FD-6CAD-4B40-A4A0-A836CD74D8F6}"/>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fr-FR" sz="3200" dirty="0">
                <a:solidFill>
                  <a:schemeClr val="accent1"/>
                </a:solidFill>
              </a:rPr>
              <a:t>Contraintes et enjeux</a:t>
            </a:r>
          </a:p>
        </p:txBody>
      </p:sp>
      <p:sp>
        <p:nvSpPr>
          <p:cNvPr id="8" name="ZoneTexte 7">
            <a:extLst>
              <a:ext uri="{FF2B5EF4-FFF2-40B4-BE49-F238E27FC236}">
                <a16:creationId xmlns:a16="http://schemas.microsoft.com/office/drawing/2014/main" id="{331614D4-C6AD-4DA0-87B6-0937DDD19B0D}"/>
              </a:ext>
            </a:extLst>
          </p:cNvPr>
          <p:cNvSpPr txBox="1"/>
          <p:nvPr/>
        </p:nvSpPr>
        <p:spPr>
          <a:xfrm>
            <a:off x="457200" y="979106"/>
            <a:ext cx="3864634" cy="4154984"/>
          </a:xfrm>
          <a:prstGeom prst="rect">
            <a:avLst/>
          </a:prstGeom>
          <a:noFill/>
        </p:spPr>
        <p:txBody>
          <a:bodyPr wrap="square">
            <a:spAutoFit/>
          </a:bodyPr>
          <a:lstStyle/>
          <a:p>
            <a:r>
              <a:rPr lang="fr-FR" sz="1800" u="sng" dirty="0">
                <a:effectLst/>
                <a:latin typeface="+mj-lt"/>
                <a:ea typeface="Calibri" panose="020F0502020204030204" pitchFamily="34" charset="0"/>
                <a:cs typeface="Times New Roman" panose="02020603050405020304" pitchFamily="18" charset="0"/>
              </a:rPr>
              <a:t>Choix de la </a:t>
            </a:r>
            <a:r>
              <a:rPr kumimoji="0" lang="fr-FR" altLang="fr-FR" sz="1800" b="0" i="0" u="sng"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parcelle :</a:t>
            </a:r>
          </a:p>
          <a:p>
            <a:pPr marL="285750" indent="-285750">
              <a:buFont typeface="Arial" panose="020B0604020202020204" pitchFamily="34" charset="0"/>
              <a:buChar char="•"/>
            </a:pPr>
            <a:r>
              <a:rPr kumimoji="0" lang="fr-FR" altLang="fr-FR" sz="1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Superficie intéressante de prairie (4500m² )et du massif de renouée (1200m²)</a:t>
            </a:r>
          </a:p>
          <a:p>
            <a:pPr marL="285750" indent="-285750">
              <a:buFont typeface="Arial" panose="020B0604020202020204" pitchFamily="34" charset="0"/>
              <a:buChar char="•"/>
            </a:pPr>
            <a:r>
              <a:rPr lang="fr-FR" altLang="fr-FR" dirty="0">
                <a:latin typeface="+mj-lt"/>
                <a:ea typeface="Calibri" panose="020F0502020204030204" pitchFamily="34" charset="0"/>
                <a:cs typeface="Times New Roman" panose="02020603050405020304" pitchFamily="18" charset="0"/>
              </a:rPr>
              <a:t>Entretenue par débroussaillage</a:t>
            </a:r>
            <a:endParaRPr kumimoji="0" lang="fr-FR" altLang="fr-FR" sz="1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kumimoji="0" lang="fr-FR" altLang="fr-FR" sz="1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Facile à clore.</a:t>
            </a:r>
          </a:p>
          <a:p>
            <a:pPr marL="0" indent="0">
              <a:buNone/>
            </a:pPr>
            <a:endParaRPr lang="fr-FR" altLang="fr-FR" sz="1200" dirty="0">
              <a:latin typeface="+mj-lt"/>
              <a:ea typeface="Calibri" panose="020F0502020204030204" pitchFamily="34" charset="0"/>
              <a:cs typeface="Times New Roman" panose="02020603050405020304" pitchFamily="18" charset="0"/>
            </a:endParaRPr>
          </a:p>
          <a:p>
            <a:pPr marL="0" indent="0">
              <a:buNone/>
            </a:pPr>
            <a:r>
              <a:rPr lang="fr-FR" altLang="fr-FR" u="sng" dirty="0">
                <a:latin typeface="+mj-lt"/>
                <a:ea typeface="Calibri" panose="020F0502020204030204" pitchFamily="34" charset="0"/>
                <a:cs typeface="Times New Roman" panose="02020603050405020304" pitchFamily="18" charset="0"/>
              </a:rPr>
              <a:t>Contraintes :</a:t>
            </a:r>
          </a:p>
          <a:p>
            <a:pPr marL="285750" indent="-285750">
              <a:buFont typeface="Arial" panose="020B0604020202020204" pitchFamily="34" charset="0"/>
              <a:buChar char="•"/>
            </a:pPr>
            <a:endParaRPr lang="fr-FR" altLang="fr-FR" sz="18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altLang="fr-FR" sz="1800" dirty="0">
                <a:latin typeface="+mj-lt"/>
                <a:ea typeface="Calibri" panose="020F0502020204030204" pitchFamily="34" charset="0"/>
                <a:cs typeface="Times New Roman" panose="02020603050405020304" pitchFamily="18" charset="0"/>
              </a:rPr>
              <a:t>réseau Gaz Haute pression, </a:t>
            </a:r>
          </a:p>
          <a:p>
            <a:pPr marL="285750" indent="-285750">
              <a:buFont typeface="Arial" panose="020B0604020202020204" pitchFamily="34" charset="0"/>
              <a:buChar char="•"/>
            </a:pPr>
            <a:r>
              <a:rPr lang="fr-FR" altLang="fr-FR" sz="1800" dirty="0">
                <a:latin typeface="+mj-lt"/>
                <a:ea typeface="Calibri" panose="020F0502020204030204" pitchFamily="34" charset="0"/>
                <a:cs typeface="Times New Roman" panose="02020603050405020304" pitchFamily="18" charset="0"/>
              </a:rPr>
              <a:t>échelle de mesure accessibles par la DRIEE (police de l’eau)</a:t>
            </a:r>
          </a:p>
          <a:p>
            <a:pPr marL="285750" indent="-285750">
              <a:buFont typeface="Arial" panose="020B0604020202020204" pitchFamily="34" charset="0"/>
              <a:buChar char="•"/>
            </a:pPr>
            <a:r>
              <a:rPr lang="fr-FR" altLang="fr-FR" sz="1800" dirty="0">
                <a:latin typeface="+mj-lt"/>
                <a:ea typeface="Calibri" panose="020F0502020204030204" pitchFamily="34" charset="0"/>
                <a:cs typeface="Times New Roman" panose="02020603050405020304" pitchFamily="18" charset="0"/>
              </a:rPr>
              <a:t>local technique</a:t>
            </a:r>
          </a:p>
          <a:p>
            <a:pPr marL="285750" indent="-285750">
              <a:buFont typeface="Arial" panose="020B0604020202020204" pitchFamily="34" charset="0"/>
              <a:buChar char="•"/>
            </a:pPr>
            <a:r>
              <a:rPr lang="fr-FR" altLang="fr-FR" sz="1800" dirty="0">
                <a:latin typeface="+mj-lt"/>
                <a:ea typeface="Calibri" panose="020F0502020204030204" pitchFamily="34" charset="0"/>
                <a:cs typeface="Times New Roman" panose="02020603050405020304" pitchFamily="18" charset="0"/>
              </a:rPr>
              <a:t>ouvrage de protection contre les inondations (digue) .</a:t>
            </a:r>
          </a:p>
        </p:txBody>
      </p:sp>
      <p:pic>
        <p:nvPicPr>
          <p:cNvPr id="10" name="Image 9">
            <a:extLst>
              <a:ext uri="{FF2B5EF4-FFF2-40B4-BE49-F238E27FC236}">
                <a16:creationId xmlns:a16="http://schemas.microsoft.com/office/drawing/2014/main" id="{C0B2055E-ACB2-4597-8537-B5B4A7D21581}"/>
              </a:ext>
            </a:extLst>
          </p:cNvPr>
          <p:cNvPicPr>
            <a:picLocks noChangeAspect="1"/>
          </p:cNvPicPr>
          <p:nvPr/>
        </p:nvPicPr>
        <p:blipFill rotWithShape="1">
          <a:blip r:embed="rId3"/>
          <a:srcRect l="26321" t="15442" r="23868" b="14308"/>
          <a:stretch/>
        </p:blipFill>
        <p:spPr>
          <a:xfrm>
            <a:off x="4364812" y="989771"/>
            <a:ext cx="4554747" cy="4541808"/>
          </a:xfrm>
          <a:prstGeom prst="rect">
            <a:avLst/>
          </a:prstGeom>
        </p:spPr>
      </p:pic>
      <p:sp>
        <p:nvSpPr>
          <p:cNvPr id="13" name="Flèche : bas 12">
            <a:extLst>
              <a:ext uri="{FF2B5EF4-FFF2-40B4-BE49-F238E27FC236}">
                <a16:creationId xmlns:a16="http://schemas.microsoft.com/office/drawing/2014/main" id="{771EBB03-E0FA-4B82-B7A9-A2504DD326E2}"/>
              </a:ext>
            </a:extLst>
          </p:cNvPr>
          <p:cNvSpPr/>
          <p:nvPr/>
        </p:nvSpPr>
        <p:spPr>
          <a:xfrm rot="11099219">
            <a:off x="5659582" y="3949216"/>
            <a:ext cx="235500" cy="38946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1A66FA6-2F37-401E-B0B4-0C1E3EE73741}"/>
              </a:ext>
            </a:extLst>
          </p:cNvPr>
          <p:cNvSpPr txBox="1"/>
          <p:nvPr/>
        </p:nvSpPr>
        <p:spPr>
          <a:xfrm rot="624620">
            <a:off x="6915022" y="2442128"/>
            <a:ext cx="1152188" cy="369332"/>
          </a:xfrm>
          <a:prstGeom prst="rect">
            <a:avLst/>
          </a:prstGeom>
          <a:noFill/>
        </p:spPr>
        <p:txBody>
          <a:bodyPr wrap="square" rtlCol="0">
            <a:spAutoFit/>
          </a:bodyPr>
          <a:lstStyle/>
          <a:p>
            <a:r>
              <a:rPr lang="fr-FR" dirty="0">
                <a:solidFill>
                  <a:schemeClr val="bg1"/>
                </a:solidFill>
              </a:rPr>
              <a:t>digue</a:t>
            </a:r>
          </a:p>
        </p:txBody>
      </p:sp>
      <p:sp>
        <p:nvSpPr>
          <p:cNvPr id="18" name="ZoneTexte 17">
            <a:extLst>
              <a:ext uri="{FF2B5EF4-FFF2-40B4-BE49-F238E27FC236}">
                <a16:creationId xmlns:a16="http://schemas.microsoft.com/office/drawing/2014/main" id="{182D6F36-9AAD-4725-A4AE-DCA8AE706C79}"/>
              </a:ext>
            </a:extLst>
          </p:cNvPr>
          <p:cNvSpPr txBox="1"/>
          <p:nvPr/>
        </p:nvSpPr>
        <p:spPr>
          <a:xfrm>
            <a:off x="4907222" y="4268889"/>
            <a:ext cx="858392" cy="369332"/>
          </a:xfrm>
          <a:prstGeom prst="rect">
            <a:avLst/>
          </a:prstGeom>
          <a:solidFill>
            <a:srgbClr val="FFFFFF">
              <a:alpha val="54118"/>
            </a:srgbClr>
          </a:solidFill>
          <a:ln>
            <a:solidFill>
              <a:srgbClr val="FF0000"/>
            </a:solidFill>
          </a:ln>
        </p:spPr>
        <p:txBody>
          <a:bodyPr wrap="square" rtlCol="0">
            <a:spAutoFit/>
          </a:bodyPr>
          <a:lstStyle/>
          <a:p>
            <a:r>
              <a:rPr lang="fr-FR" b="1" dirty="0">
                <a:solidFill>
                  <a:srgbClr val="FF0000"/>
                </a:solidFill>
              </a:rPr>
              <a:t>Accès</a:t>
            </a:r>
          </a:p>
        </p:txBody>
      </p:sp>
      <p:sp>
        <p:nvSpPr>
          <p:cNvPr id="19" name="ZoneTexte 18">
            <a:extLst>
              <a:ext uri="{FF2B5EF4-FFF2-40B4-BE49-F238E27FC236}">
                <a16:creationId xmlns:a16="http://schemas.microsoft.com/office/drawing/2014/main" id="{3A11C541-891A-4546-A5F7-0D8AB3EAED02}"/>
              </a:ext>
            </a:extLst>
          </p:cNvPr>
          <p:cNvSpPr txBox="1"/>
          <p:nvPr/>
        </p:nvSpPr>
        <p:spPr>
          <a:xfrm rot="20838729">
            <a:off x="7283472" y="1793572"/>
            <a:ext cx="1615248" cy="369332"/>
          </a:xfrm>
          <a:prstGeom prst="rect">
            <a:avLst/>
          </a:prstGeom>
          <a:noFill/>
          <a:ln>
            <a:noFill/>
          </a:ln>
        </p:spPr>
        <p:txBody>
          <a:bodyPr wrap="square" rtlCol="0">
            <a:spAutoFit/>
          </a:bodyPr>
          <a:lstStyle/>
          <a:p>
            <a:r>
              <a:rPr lang="fr-FR" b="1" dirty="0">
                <a:solidFill>
                  <a:schemeClr val="bg1"/>
                </a:solidFill>
              </a:rPr>
              <a:t>Rivière Orge</a:t>
            </a:r>
          </a:p>
        </p:txBody>
      </p:sp>
      <p:grpSp>
        <p:nvGrpSpPr>
          <p:cNvPr id="28" name="Groupe 27">
            <a:extLst>
              <a:ext uri="{FF2B5EF4-FFF2-40B4-BE49-F238E27FC236}">
                <a16:creationId xmlns:a16="http://schemas.microsoft.com/office/drawing/2014/main" id="{B68DBF24-0DB6-4D38-9490-0222C6FDC0B1}"/>
              </a:ext>
            </a:extLst>
          </p:cNvPr>
          <p:cNvGrpSpPr/>
          <p:nvPr/>
        </p:nvGrpSpPr>
        <p:grpSpPr>
          <a:xfrm>
            <a:off x="4874015" y="1135380"/>
            <a:ext cx="1580125" cy="4182392"/>
            <a:chOff x="4874015" y="1135380"/>
            <a:chExt cx="1580125" cy="4182392"/>
          </a:xfrm>
        </p:grpSpPr>
        <p:sp>
          <p:nvSpPr>
            <p:cNvPr id="20" name="ZoneTexte 19">
              <a:extLst>
                <a:ext uri="{FF2B5EF4-FFF2-40B4-BE49-F238E27FC236}">
                  <a16:creationId xmlns:a16="http://schemas.microsoft.com/office/drawing/2014/main" id="{1006FC8B-6916-41C7-9EDA-C0DCBAC606DD}"/>
                </a:ext>
              </a:extLst>
            </p:cNvPr>
            <p:cNvSpPr txBox="1"/>
            <p:nvPr/>
          </p:nvSpPr>
          <p:spPr>
            <a:xfrm>
              <a:off x="4874015" y="4948440"/>
              <a:ext cx="1333500" cy="369332"/>
            </a:xfrm>
            <a:prstGeom prst="rect">
              <a:avLst/>
            </a:prstGeom>
            <a:solidFill>
              <a:srgbClr val="FFC000">
                <a:alpha val="54118"/>
              </a:srgbClr>
            </a:solidFill>
            <a:ln>
              <a:solidFill>
                <a:srgbClr val="FFC000"/>
              </a:solidFill>
            </a:ln>
          </p:spPr>
          <p:txBody>
            <a:bodyPr wrap="square" rtlCol="0">
              <a:spAutoFit/>
            </a:bodyPr>
            <a:lstStyle/>
            <a:p>
              <a:r>
                <a:rPr lang="fr-FR" b="1" dirty="0">
                  <a:solidFill>
                    <a:srgbClr val="000000"/>
                  </a:solidFill>
                </a:rPr>
                <a:t>Réseau </a:t>
              </a:r>
              <a:r>
                <a:rPr lang="fr-FR" b="1" dirty="0" err="1">
                  <a:solidFill>
                    <a:srgbClr val="000000"/>
                  </a:solidFill>
                </a:rPr>
                <a:t>GdF</a:t>
              </a:r>
              <a:endParaRPr lang="fr-FR" b="1" dirty="0">
                <a:solidFill>
                  <a:srgbClr val="000000"/>
                </a:solidFill>
              </a:endParaRPr>
            </a:p>
          </p:txBody>
        </p:sp>
        <p:sp>
          <p:nvSpPr>
            <p:cNvPr id="22" name="Forme libre : forme 21">
              <a:extLst>
                <a:ext uri="{FF2B5EF4-FFF2-40B4-BE49-F238E27FC236}">
                  <a16:creationId xmlns:a16="http://schemas.microsoft.com/office/drawing/2014/main" id="{B3180A0B-BAFB-417B-A3A4-95AF64D79205}"/>
                </a:ext>
              </a:extLst>
            </p:cNvPr>
            <p:cNvSpPr/>
            <p:nvPr/>
          </p:nvSpPr>
          <p:spPr>
            <a:xfrm>
              <a:off x="5798820" y="1135380"/>
              <a:ext cx="655320" cy="3893820"/>
            </a:xfrm>
            <a:custGeom>
              <a:avLst/>
              <a:gdLst>
                <a:gd name="connsiteX0" fmla="*/ 655320 w 655320"/>
                <a:gd name="connsiteY0" fmla="*/ 0 h 3893820"/>
                <a:gd name="connsiteX1" fmla="*/ 655320 w 655320"/>
                <a:gd name="connsiteY1" fmla="*/ 1409700 h 3893820"/>
                <a:gd name="connsiteX2" fmla="*/ 91440 w 655320"/>
                <a:gd name="connsiteY2" fmla="*/ 2933700 h 3893820"/>
                <a:gd name="connsiteX3" fmla="*/ 0 w 655320"/>
                <a:gd name="connsiteY3" fmla="*/ 3893820 h 3893820"/>
              </a:gdLst>
              <a:ahLst/>
              <a:cxnLst>
                <a:cxn ang="0">
                  <a:pos x="connsiteX0" y="connsiteY0"/>
                </a:cxn>
                <a:cxn ang="0">
                  <a:pos x="connsiteX1" y="connsiteY1"/>
                </a:cxn>
                <a:cxn ang="0">
                  <a:pos x="connsiteX2" y="connsiteY2"/>
                </a:cxn>
                <a:cxn ang="0">
                  <a:pos x="connsiteX3" y="connsiteY3"/>
                </a:cxn>
              </a:cxnLst>
              <a:rect l="l" t="t" r="r" b="b"/>
              <a:pathLst>
                <a:path w="655320" h="3893820">
                  <a:moveTo>
                    <a:pt x="655320" y="0"/>
                  </a:moveTo>
                  <a:lnTo>
                    <a:pt x="655320" y="1409700"/>
                  </a:lnTo>
                  <a:lnTo>
                    <a:pt x="91440" y="2933700"/>
                  </a:lnTo>
                  <a:lnTo>
                    <a:pt x="0" y="3893820"/>
                  </a:lnTo>
                </a:path>
              </a:pathLst>
            </a:custGeom>
            <a:noFill/>
            <a:ln w="38100">
              <a:solidFill>
                <a:srgbClr val="FFC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4" name="Groupe 23">
            <a:extLst>
              <a:ext uri="{FF2B5EF4-FFF2-40B4-BE49-F238E27FC236}">
                <a16:creationId xmlns:a16="http://schemas.microsoft.com/office/drawing/2014/main" id="{CF9AA9DD-E0D9-4AB7-A344-F619C7C76FC6}"/>
              </a:ext>
            </a:extLst>
          </p:cNvPr>
          <p:cNvGrpSpPr/>
          <p:nvPr/>
        </p:nvGrpSpPr>
        <p:grpSpPr>
          <a:xfrm>
            <a:off x="4394953" y="1351477"/>
            <a:ext cx="1998794" cy="1153725"/>
            <a:chOff x="4394953" y="1351477"/>
            <a:chExt cx="1998794" cy="1153725"/>
          </a:xfrm>
        </p:grpSpPr>
        <p:sp>
          <p:nvSpPr>
            <p:cNvPr id="16" name="ZoneTexte 15">
              <a:extLst>
                <a:ext uri="{FF2B5EF4-FFF2-40B4-BE49-F238E27FC236}">
                  <a16:creationId xmlns:a16="http://schemas.microsoft.com/office/drawing/2014/main" id="{376D795E-E0F0-4599-8BC0-ED64523B702D}"/>
                </a:ext>
              </a:extLst>
            </p:cNvPr>
            <p:cNvSpPr txBox="1"/>
            <p:nvPr/>
          </p:nvSpPr>
          <p:spPr>
            <a:xfrm>
              <a:off x="4394953" y="1351477"/>
              <a:ext cx="1922836" cy="646331"/>
            </a:xfrm>
            <a:prstGeom prst="rect">
              <a:avLst/>
            </a:prstGeom>
            <a:solidFill>
              <a:srgbClr val="FFFFFF">
                <a:alpha val="61176"/>
              </a:srgbClr>
            </a:solidFill>
            <a:ln>
              <a:solidFill>
                <a:schemeClr val="bg1"/>
              </a:solidFill>
            </a:ln>
          </p:spPr>
          <p:txBody>
            <a:bodyPr wrap="square" rtlCol="0">
              <a:spAutoFit/>
            </a:bodyPr>
            <a:lstStyle/>
            <a:p>
              <a:r>
                <a:rPr lang="fr-FR" dirty="0">
                  <a:solidFill>
                    <a:srgbClr val="000000"/>
                  </a:solidFill>
                </a:rPr>
                <a:t>Local technique et échelle de mesure</a:t>
              </a:r>
            </a:p>
          </p:txBody>
        </p:sp>
        <p:sp>
          <p:nvSpPr>
            <p:cNvPr id="17" name="Flèche : droite 16">
              <a:extLst>
                <a:ext uri="{FF2B5EF4-FFF2-40B4-BE49-F238E27FC236}">
                  <a16:creationId xmlns:a16="http://schemas.microsoft.com/office/drawing/2014/main" id="{69D62847-FE37-403F-BC14-C6830332BE17}"/>
                </a:ext>
              </a:extLst>
            </p:cNvPr>
            <p:cNvSpPr/>
            <p:nvPr/>
          </p:nvSpPr>
          <p:spPr>
            <a:xfrm rot="5211730">
              <a:off x="5656933" y="2213085"/>
              <a:ext cx="404230" cy="180004"/>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83A9D087-1576-4C3D-B577-D2C53BEB4D36}"/>
                </a:ext>
              </a:extLst>
            </p:cNvPr>
            <p:cNvSpPr/>
            <p:nvPr/>
          </p:nvSpPr>
          <p:spPr>
            <a:xfrm rot="4381211">
              <a:off x="6133562" y="2077532"/>
              <a:ext cx="368454" cy="151916"/>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4FC0680C-DA77-435C-BC5D-3901FF10624C}"/>
              </a:ext>
            </a:extLst>
          </p:cNvPr>
          <p:cNvGrpSpPr/>
          <p:nvPr/>
        </p:nvGrpSpPr>
        <p:grpSpPr>
          <a:xfrm>
            <a:off x="4907221" y="3949216"/>
            <a:ext cx="987860" cy="689005"/>
            <a:chOff x="4907221" y="3949216"/>
            <a:chExt cx="987860" cy="689005"/>
          </a:xfrm>
        </p:grpSpPr>
        <p:sp>
          <p:nvSpPr>
            <p:cNvPr id="25" name="Flèche : bas 24">
              <a:extLst>
                <a:ext uri="{FF2B5EF4-FFF2-40B4-BE49-F238E27FC236}">
                  <a16:creationId xmlns:a16="http://schemas.microsoft.com/office/drawing/2014/main" id="{DA6225E5-7554-42C6-93B4-13FED1979670}"/>
                </a:ext>
              </a:extLst>
            </p:cNvPr>
            <p:cNvSpPr/>
            <p:nvPr/>
          </p:nvSpPr>
          <p:spPr>
            <a:xfrm rot="11099219">
              <a:off x="5659581" y="3949216"/>
              <a:ext cx="235500" cy="38946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C606230E-D53A-4D49-84A8-C52F0040E93B}"/>
                </a:ext>
              </a:extLst>
            </p:cNvPr>
            <p:cNvSpPr txBox="1"/>
            <p:nvPr/>
          </p:nvSpPr>
          <p:spPr>
            <a:xfrm>
              <a:off x="4907221" y="4268889"/>
              <a:ext cx="858392" cy="369332"/>
            </a:xfrm>
            <a:prstGeom prst="rect">
              <a:avLst/>
            </a:prstGeom>
            <a:solidFill>
              <a:srgbClr val="FFFFFF">
                <a:alpha val="54118"/>
              </a:srgbClr>
            </a:solidFill>
            <a:ln>
              <a:solidFill>
                <a:srgbClr val="FF0000"/>
              </a:solidFill>
            </a:ln>
          </p:spPr>
          <p:txBody>
            <a:bodyPr wrap="square" rtlCol="0">
              <a:spAutoFit/>
            </a:bodyPr>
            <a:lstStyle/>
            <a:p>
              <a:r>
                <a:rPr lang="fr-FR" b="1" dirty="0">
                  <a:solidFill>
                    <a:srgbClr val="FF0000"/>
                  </a:solidFill>
                </a:rPr>
                <a:t>Accès</a:t>
              </a:r>
            </a:p>
          </p:txBody>
        </p:sp>
      </p:grpSp>
    </p:spTree>
    <p:extLst>
      <p:ext uri="{BB962C8B-B14F-4D97-AF65-F5344CB8AC3E}">
        <p14:creationId xmlns:p14="http://schemas.microsoft.com/office/powerpoint/2010/main" val="5762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369E94E-E2EC-4874-831F-B43EF4EADB61}"/>
              </a:ext>
            </a:extLst>
          </p:cNvPr>
          <p:cNvSpPr>
            <a:spLocks noGrp="1"/>
          </p:cNvSpPr>
          <p:nvPr>
            <p:ph idx="1"/>
          </p:nvPr>
        </p:nvSpPr>
        <p:spPr>
          <a:xfrm>
            <a:off x="457200" y="274638"/>
            <a:ext cx="8229600" cy="5851525"/>
          </a:xfrm>
        </p:spPr>
        <p:txBody>
          <a:bodyPr>
            <a:normAutofit/>
          </a:bodyPr>
          <a:lstStyle/>
          <a:p>
            <a:pPr marL="0" lvl="0" indent="0" algn="just">
              <a:lnSpc>
                <a:spcPct val="115000"/>
              </a:lnSpc>
              <a:buNone/>
            </a:pPr>
            <a:r>
              <a:rPr lang="fr-FR" b="1" dirty="0">
                <a:solidFill>
                  <a:schemeClr val="accent1"/>
                </a:solidFill>
              </a:rPr>
              <a:t>Principe : </a:t>
            </a:r>
          </a:p>
          <a:p>
            <a:pPr algn="just">
              <a:lnSpc>
                <a:spcPct val="115000"/>
              </a:lnSpc>
              <a:buFont typeface="Wingdings" panose="05000000000000000000" pitchFamily="2" charset="2"/>
              <a:buChar char="Ø"/>
            </a:pPr>
            <a:r>
              <a:rPr lang="fr-FR" dirty="0"/>
              <a:t>pâturage intensif</a:t>
            </a:r>
          </a:p>
          <a:p>
            <a:pPr marL="0" lvl="0" indent="0" algn="just">
              <a:lnSpc>
                <a:spcPct val="115000"/>
              </a:lnSpc>
              <a:buNone/>
            </a:pPr>
            <a:r>
              <a:rPr lang="fr-FR" b="1" dirty="0">
                <a:solidFill>
                  <a:schemeClr val="accent1"/>
                </a:solidFill>
              </a:rPr>
              <a:t>Objectifs</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Wingdings" panose="05000000000000000000" pitchFamily="2" charset="2"/>
              <a:buChar char="Ø"/>
            </a:pPr>
            <a:r>
              <a:rPr lang="fr-FR" sz="3200" dirty="0">
                <a:effectLst/>
                <a:latin typeface="Calibri" panose="020F0502020204030204" pitchFamily="34" charset="0"/>
                <a:ea typeface="Calibri" panose="020F0502020204030204" pitchFamily="34" charset="0"/>
                <a:cs typeface="Times New Roman" panose="02020603050405020304" pitchFamily="18" charset="0"/>
              </a:rPr>
              <a:t>Évaluer l’efficacité de la technique pour supprimer  la Renouée du Japon,  </a:t>
            </a:r>
          </a:p>
          <a:p>
            <a:pPr lvl="0" algn="just">
              <a:lnSpc>
                <a:spcPct val="115000"/>
              </a:lnSpc>
              <a:buFont typeface="Wingdings" panose="05000000000000000000" pitchFamily="2" charset="2"/>
              <a:buChar char="Ø"/>
            </a:pPr>
            <a:r>
              <a:rPr lang="fr-FR" sz="3200" dirty="0">
                <a:effectLst/>
                <a:latin typeface="Calibri" panose="020F0502020204030204" pitchFamily="34" charset="0"/>
                <a:ea typeface="Calibri" panose="020F0502020204030204" pitchFamily="34" charset="0"/>
                <a:cs typeface="Times New Roman" panose="02020603050405020304" pitchFamily="18" charset="0"/>
              </a:rPr>
              <a:t>Évaluer les contraintes de mise en œuvre de l’</a:t>
            </a:r>
            <a:r>
              <a:rPr lang="fr-FR" sz="3200" dirty="0" err="1">
                <a:effectLst/>
                <a:latin typeface="Calibri" panose="020F0502020204030204" pitchFamily="34" charset="0"/>
                <a:ea typeface="Calibri" panose="020F0502020204030204" pitchFamily="34" charset="0"/>
                <a:cs typeface="Times New Roman" panose="02020603050405020304" pitchFamily="18" charset="0"/>
              </a:rPr>
              <a:t>éco-pâturage</a:t>
            </a:r>
            <a:r>
              <a:rPr lang="fr-FR" sz="3200" dirty="0">
                <a:effectLst/>
                <a:latin typeface="Calibri" panose="020F0502020204030204" pitchFamily="34" charset="0"/>
                <a:ea typeface="Calibri" panose="020F0502020204030204" pitchFamily="34" charset="0"/>
                <a:cs typeface="Times New Roman" panose="02020603050405020304" pitchFamily="18" charset="0"/>
              </a:rPr>
              <a:t> (nouveau pour le Syndicat de l’Orge), </a:t>
            </a:r>
          </a:p>
          <a:p>
            <a:pPr indent="0" algn="just">
              <a:lnSpc>
                <a:spcPct val="115000"/>
              </a:lnSpc>
              <a:spcAft>
                <a:spcPts val="1200"/>
              </a:spcAft>
              <a:buNone/>
            </a:pPr>
            <a:endParaRPr lang="fr-FR" altLang="fr-FR"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11779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95C72271-888E-4B13-AF4D-1EB38289ADC1}"/>
              </a:ext>
            </a:extLst>
          </p:cNvPr>
          <p:cNvPicPr>
            <a:picLocks noGrp="1" noChangeAspect="1"/>
          </p:cNvPicPr>
          <p:nvPr>
            <p:ph idx="1"/>
          </p:nvPr>
        </p:nvPicPr>
        <p:blipFill>
          <a:blip r:embed="rId2"/>
          <a:stretch>
            <a:fillRect/>
          </a:stretch>
        </p:blipFill>
        <p:spPr>
          <a:xfrm>
            <a:off x="-44659" y="-66989"/>
            <a:ext cx="9233318" cy="6924989"/>
          </a:xfrm>
        </p:spPr>
      </p:pic>
      <p:sp>
        <p:nvSpPr>
          <p:cNvPr id="4" name="Rectangle 2">
            <a:extLst>
              <a:ext uri="{FF2B5EF4-FFF2-40B4-BE49-F238E27FC236}">
                <a16:creationId xmlns:a16="http://schemas.microsoft.com/office/drawing/2014/main" id="{288D53AC-58E5-49EA-A7E1-D497910EDB10}"/>
              </a:ext>
            </a:extLst>
          </p:cNvPr>
          <p:cNvSpPr>
            <a:spLocks noChangeArrowheads="1"/>
          </p:cNvSpPr>
          <p:nvPr/>
        </p:nvSpPr>
        <p:spPr bwMode="auto">
          <a:xfrm>
            <a:off x="5716919" y="-53390"/>
            <a:ext cx="3264706" cy="26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152352"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altLang="fr-FR" dirty="0">
                <a:solidFill>
                  <a:schemeClr val="bg1"/>
                </a:solidFill>
                <a:latin typeface="+mj-lt"/>
                <a:ea typeface="Calibri" panose="020F0502020204030204" pitchFamily="34" charset="0"/>
                <a:cs typeface="Times New Roman" panose="02020603050405020304" pitchFamily="18" charset="0"/>
              </a:rPr>
              <a:t>C</a:t>
            </a:r>
            <a:r>
              <a:rPr kumimoji="0" lang="fr-FR" altLang="fr-FR" b="0"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ontrat d’</a:t>
            </a:r>
            <a:r>
              <a:rPr kumimoji="0" lang="fr-FR" altLang="fr-FR" b="0" i="0" u="none" strike="noStrike" cap="none" normalizeH="0" baseline="0" dirty="0" err="1">
                <a:ln>
                  <a:noFill/>
                </a:ln>
                <a:solidFill>
                  <a:schemeClr val="bg1"/>
                </a:solidFill>
                <a:effectLst/>
                <a:latin typeface="+mj-lt"/>
                <a:ea typeface="Calibri" panose="020F0502020204030204" pitchFamily="34" charset="0"/>
                <a:cs typeface="Times New Roman" panose="02020603050405020304" pitchFamily="18" charset="0"/>
              </a:rPr>
              <a:t>éco-pâturage</a:t>
            </a:r>
            <a:r>
              <a:rPr kumimoji="0" lang="fr-FR" altLang="fr-FR" b="0"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 établi entre le Syndicat de l’Orge et l’entreprise ECO TERRA, représentée par Alain DIVO (éleveur et propriétaire des chèvres) </a:t>
            </a:r>
          </a:p>
          <a:p>
            <a:pPr marL="0" marR="0" lvl="0" indent="449263"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fr-FR" altLang="fr-FR" b="0" i="0" u="none" strike="noStrike" cap="none" normalizeH="0" baseline="0" dirty="0">
              <a:ln>
                <a:noFill/>
              </a:ln>
              <a:solidFill>
                <a:schemeClr val="tx1"/>
              </a:solidFill>
              <a:effectLst/>
              <a:latin typeface="+mj-l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 name="Titre 1">
            <a:extLst>
              <a:ext uri="{FF2B5EF4-FFF2-40B4-BE49-F238E27FC236}">
                <a16:creationId xmlns:a16="http://schemas.microsoft.com/office/drawing/2014/main" id="{9CA99B9C-2B6B-4F29-B3A3-A5A553AD49B3}"/>
              </a:ext>
            </a:extLst>
          </p:cNvPr>
          <p:cNvSpPr>
            <a:spLocks noGrp="1"/>
          </p:cNvSpPr>
          <p:nvPr>
            <p:ph type="title"/>
          </p:nvPr>
        </p:nvSpPr>
        <p:spPr/>
        <p:txBody>
          <a:bodyPr>
            <a:normAutofit fontScale="90000"/>
          </a:bodyPr>
          <a:lstStyle/>
          <a:p>
            <a:r>
              <a:rPr kumimoji="0" lang="fr-FR" altLang="fr-FR" b="1"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Matériel et Méthodes </a:t>
            </a:r>
            <a:br>
              <a:rPr kumimoji="0" lang="fr-FR" altLang="fr-FR" b="1" i="0" u="none" strike="noStrike" cap="none" normalizeH="0" baseline="0" dirty="0">
                <a:ln>
                  <a:noFill/>
                </a:ln>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br>
            <a:endParaRPr lang="fr-FR" dirty="0"/>
          </a:p>
        </p:txBody>
      </p:sp>
      <p:sp>
        <p:nvSpPr>
          <p:cNvPr id="9" name="Rectangle 2">
            <a:extLst>
              <a:ext uri="{FF2B5EF4-FFF2-40B4-BE49-F238E27FC236}">
                <a16:creationId xmlns:a16="http://schemas.microsoft.com/office/drawing/2014/main" id="{94B39BF3-B254-4456-85F5-35B2D4A868C0}"/>
              </a:ext>
            </a:extLst>
          </p:cNvPr>
          <p:cNvSpPr>
            <a:spLocks noChangeArrowheads="1"/>
          </p:cNvSpPr>
          <p:nvPr/>
        </p:nvSpPr>
        <p:spPr bwMode="auto">
          <a:xfrm>
            <a:off x="-44659" y="5288485"/>
            <a:ext cx="9233318" cy="1569515"/>
          </a:xfrm>
          <a:prstGeom prst="rect">
            <a:avLst/>
          </a:prstGeom>
          <a:solidFill>
            <a:srgbClr val="FFFFFF">
              <a:alpha val="45882"/>
            </a:srgbClr>
          </a:solidFill>
          <a:ln>
            <a:noFill/>
          </a:ln>
          <a:effectLst/>
        </p:spPr>
        <p:txBody>
          <a:bodyPr vert="horz" wrap="square" lIns="91440" tIns="304704" rIns="91440" bIns="152352"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i="0" u="none" strike="noStrike" cap="none" normalizeH="0" baseline="0" dirty="0">
                <a:ln>
                  <a:noFill/>
                </a:ln>
                <a:effectLst/>
                <a:latin typeface="+mj-lt"/>
                <a:ea typeface="Calibri" panose="020F0502020204030204" pitchFamily="34" charset="0"/>
                <a:cs typeface="Times New Roman" panose="02020603050405020304" pitchFamily="18" charset="0"/>
              </a:rPr>
              <a:t>2015 : 2 chèvres d’avril à octobre </a:t>
            </a:r>
            <a:r>
              <a:rPr lang="fr-FR" altLang="fr-FR" dirty="0">
                <a:latin typeface="+mj-lt"/>
                <a:ea typeface="Calibri" panose="020F0502020204030204" pitchFamily="34" charset="0"/>
                <a:cs typeface="Times New Roman" panose="02020603050405020304" pitchFamily="18" charset="0"/>
              </a:rPr>
              <a:t>(</a:t>
            </a:r>
            <a:r>
              <a:rPr kumimoji="0" lang="fr-FR" altLang="fr-FR" i="0" u="none" strike="noStrike" cap="none" normalizeH="0" baseline="0" dirty="0">
                <a:ln>
                  <a:noFill/>
                </a:ln>
                <a:effectLst/>
                <a:latin typeface="+mj-lt"/>
                <a:ea typeface="Calibri" panose="020F0502020204030204" pitchFamily="34" charset="0"/>
                <a:cs typeface="Times New Roman" panose="02020603050405020304" pitchFamily="18" charset="0"/>
              </a:rPr>
              <a:t>hiver chez l’éleveur)</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i="0" u="none" strike="noStrike" cap="none" normalizeH="0" baseline="0" dirty="0">
                <a:ln>
                  <a:noFill/>
                </a:ln>
                <a:effectLst/>
                <a:latin typeface="+mj-lt"/>
                <a:ea typeface="Calibri" panose="020F0502020204030204" pitchFamily="34" charset="0"/>
                <a:cs typeface="Times New Roman" panose="02020603050405020304" pitchFamily="18" charset="0"/>
              </a:rPr>
              <a:t>2016 et 2017: cinq chèvres d’avril à octobre </a:t>
            </a:r>
            <a:r>
              <a:rPr lang="fr-FR" altLang="fr-FR" dirty="0">
                <a:latin typeface="+mj-lt"/>
                <a:ea typeface="Calibri" panose="020F0502020204030204" pitchFamily="34" charset="0"/>
                <a:cs typeface="Times New Roman" panose="02020603050405020304" pitchFamily="18" charset="0"/>
              </a:rPr>
              <a:t>(</a:t>
            </a:r>
            <a:r>
              <a:rPr kumimoji="0" lang="fr-FR" altLang="fr-FR" i="0" u="none" strike="noStrike" cap="none" normalizeH="0" baseline="0" dirty="0">
                <a:ln>
                  <a:noFill/>
                </a:ln>
                <a:effectLst/>
                <a:latin typeface="+mj-lt"/>
                <a:ea typeface="Calibri" panose="020F0502020204030204" pitchFamily="34" charset="0"/>
                <a:cs typeface="Times New Roman" panose="02020603050405020304" pitchFamily="18" charset="0"/>
              </a:rPr>
              <a:t>hiver chez l’éleveur).</a:t>
            </a:r>
          </a:p>
          <a:p>
            <a:pPr marL="0" marR="0" lvl="0" indent="449263"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fr-FR" altLang="fr-FR" b="0" i="0" u="none" strike="noStrike" cap="none" normalizeH="0" baseline="0" dirty="0">
              <a:ln>
                <a:noFill/>
              </a:ln>
              <a:solidFill>
                <a:schemeClr val="tx1"/>
              </a:solidFill>
              <a:effectLst/>
              <a:latin typeface="+mj-l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122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E6B55-D22C-4714-A068-3133FE53E776}"/>
              </a:ext>
            </a:extLst>
          </p:cNvPr>
          <p:cNvSpPr>
            <a:spLocks noGrp="1"/>
          </p:cNvSpPr>
          <p:nvPr>
            <p:ph type="title"/>
          </p:nvPr>
        </p:nvSpPr>
        <p:spPr>
          <a:xfrm>
            <a:off x="5051406" y="996083"/>
            <a:ext cx="3677940" cy="458185"/>
          </a:xfrm>
        </p:spPr>
        <p:txBody>
          <a:bodyPr>
            <a:normAutofit fontScale="90000"/>
          </a:bodyPr>
          <a:lstStyle/>
          <a:p>
            <a:pPr marR="0" lvl="0" defTabSz="914400" rtl="0" eaLnBrk="0" fontAlgn="base" latinLnBrk="0" hangingPunct="0">
              <a:lnSpc>
                <a:spcPct val="100000"/>
              </a:lnSpc>
              <a:spcBef>
                <a:spcPct val="0"/>
              </a:spcBef>
              <a:spcAft>
                <a:spcPct val="0"/>
              </a:spcAft>
              <a:tabLst/>
            </a:pPr>
            <a:br>
              <a:rPr kumimoji="0" lang="fr-FR" altLang="fr-FR" sz="2000" b="0" i="0" u="none" strike="noStrike" cap="none" normalizeH="0" baseline="0" dirty="0">
                <a:ln>
                  <a:noFill/>
                </a:ln>
                <a:effectLst/>
                <a:latin typeface="+mj-lt"/>
                <a:ea typeface="Calibri" panose="020F0502020204030204" pitchFamily="34" charset="0"/>
                <a:cs typeface="Times New Roman" panose="02020603050405020304" pitchFamily="18" charset="0"/>
              </a:rPr>
            </a:br>
            <a:r>
              <a:rPr kumimoji="0" lang="fr-FR" altLang="fr-FR" sz="2000" b="0" i="0" u="none" strike="noStrike" cap="none" normalizeH="0" baseline="0" dirty="0">
                <a:ln>
                  <a:noFill/>
                </a:ln>
                <a:effectLst/>
                <a:latin typeface="+mj-lt"/>
                <a:ea typeface="Calibri" panose="020F0502020204030204" pitchFamily="34" charset="0"/>
                <a:cs typeface="Times New Roman" panose="02020603050405020304" pitchFamily="18" charset="0"/>
              </a:rPr>
              <a:t>2015 : 2 chèvres d’avril à octobre</a:t>
            </a:r>
            <a:br>
              <a:rPr kumimoji="0" lang="fr-FR" altLang="fr-FR" i="0" u="none" strike="noStrike" cap="none" normalizeH="0" baseline="0" dirty="0">
                <a:ln>
                  <a:noFill/>
                </a:ln>
                <a:effectLst/>
                <a:latin typeface="+mj-lt"/>
                <a:ea typeface="Calibri" panose="020F0502020204030204" pitchFamily="34" charset="0"/>
                <a:cs typeface="Times New Roman" panose="02020603050405020304" pitchFamily="18" charset="0"/>
              </a:rPr>
            </a:br>
            <a:endParaRPr lang="fr-FR" dirty="0"/>
          </a:p>
        </p:txBody>
      </p:sp>
      <p:grpSp>
        <p:nvGrpSpPr>
          <p:cNvPr id="6" name="Groupe 5">
            <a:extLst>
              <a:ext uri="{FF2B5EF4-FFF2-40B4-BE49-F238E27FC236}">
                <a16:creationId xmlns:a16="http://schemas.microsoft.com/office/drawing/2014/main" id="{CF33FAE2-39D7-4606-B167-6C53662291FE}"/>
              </a:ext>
            </a:extLst>
          </p:cNvPr>
          <p:cNvGrpSpPr/>
          <p:nvPr/>
        </p:nvGrpSpPr>
        <p:grpSpPr>
          <a:xfrm>
            <a:off x="5273313" y="4810688"/>
            <a:ext cx="3596367" cy="710707"/>
            <a:chOff x="5273313" y="4810688"/>
            <a:chExt cx="3596367" cy="710707"/>
          </a:xfrm>
        </p:grpSpPr>
        <p:sp>
          <p:nvSpPr>
            <p:cNvPr id="10" name="ZoneTexte 10">
              <a:extLst>
                <a:ext uri="{FF2B5EF4-FFF2-40B4-BE49-F238E27FC236}">
                  <a16:creationId xmlns:a16="http://schemas.microsoft.com/office/drawing/2014/main" id="{4B96BDBE-4C4E-4BF9-BFB7-E7A9DD96D40C}"/>
                </a:ext>
              </a:extLst>
            </p:cNvPr>
            <p:cNvSpPr txBox="1"/>
            <p:nvPr/>
          </p:nvSpPr>
          <p:spPr>
            <a:xfrm>
              <a:off x="6206231" y="4810688"/>
              <a:ext cx="2663449" cy="710707"/>
            </a:xfrm>
            <a:prstGeom prst="rect">
              <a:avLst/>
            </a:prstGeom>
            <a:noFill/>
          </p:spPr>
          <p:txBody>
            <a:bodyPr wrap="square" rtlCol="0">
              <a:spAutoFit/>
            </a:bodyPr>
            <a:lstStyle/>
            <a:p>
              <a:pPr>
                <a:lnSpc>
                  <a:spcPct val="115000"/>
                </a:lnSpc>
                <a:spcAft>
                  <a:spcPts val="1000"/>
                </a:spcAft>
              </a:pP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Surface de la parcelle clôturée en 2016 : 3200m²</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73CA9BC-A10D-4DD4-97E8-23F3DBB07AE5}"/>
                </a:ext>
              </a:extLst>
            </p:cNvPr>
            <p:cNvSpPr/>
            <p:nvPr/>
          </p:nvSpPr>
          <p:spPr>
            <a:xfrm>
              <a:off x="5273313" y="4960302"/>
              <a:ext cx="632460" cy="4114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AADE2C5A-D3E8-4737-A92D-43BE6692DFA3}"/>
              </a:ext>
            </a:extLst>
          </p:cNvPr>
          <p:cNvGrpSpPr/>
          <p:nvPr/>
        </p:nvGrpSpPr>
        <p:grpSpPr>
          <a:xfrm>
            <a:off x="134190" y="184585"/>
            <a:ext cx="8875620" cy="6621343"/>
            <a:chOff x="134190" y="184585"/>
            <a:chExt cx="8875620" cy="6621343"/>
          </a:xfrm>
        </p:grpSpPr>
        <p:grpSp>
          <p:nvGrpSpPr>
            <p:cNvPr id="3" name="Groupe 2">
              <a:extLst>
                <a:ext uri="{FF2B5EF4-FFF2-40B4-BE49-F238E27FC236}">
                  <a16:creationId xmlns:a16="http://schemas.microsoft.com/office/drawing/2014/main" id="{4C19D680-F473-47A6-9539-1C1932CBF807}"/>
                </a:ext>
              </a:extLst>
            </p:cNvPr>
            <p:cNvGrpSpPr/>
            <p:nvPr/>
          </p:nvGrpSpPr>
          <p:grpSpPr>
            <a:xfrm>
              <a:off x="5273313" y="3139904"/>
              <a:ext cx="3413486" cy="710707"/>
              <a:chOff x="5273313" y="3139904"/>
              <a:chExt cx="3413486" cy="710707"/>
            </a:xfrm>
          </p:grpSpPr>
          <p:sp>
            <p:nvSpPr>
              <p:cNvPr id="13" name="Forme libre : forme 12">
                <a:extLst>
                  <a:ext uri="{FF2B5EF4-FFF2-40B4-BE49-F238E27FC236}">
                    <a16:creationId xmlns:a16="http://schemas.microsoft.com/office/drawing/2014/main" id="{C90D8FF7-3847-44D2-AE22-ED61858B5077}"/>
                  </a:ext>
                </a:extLst>
              </p:cNvPr>
              <p:cNvSpPr/>
              <p:nvPr/>
            </p:nvSpPr>
            <p:spPr>
              <a:xfrm>
                <a:off x="5273313" y="3225771"/>
                <a:ext cx="594360" cy="624840"/>
              </a:xfrm>
              <a:custGeom>
                <a:avLst/>
                <a:gdLst>
                  <a:gd name="connsiteX0" fmla="*/ 266700 w 594360"/>
                  <a:gd name="connsiteY0" fmla="*/ 7643 h 632483"/>
                  <a:gd name="connsiteX1" fmla="*/ 266700 w 594360"/>
                  <a:gd name="connsiteY1" fmla="*/ 7643 h 632483"/>
                  <a:gd name="connsiteX2" fmla="*/ 175260 w 594360"/>
                  <a:gd name="connsiteY2" fmla="*/ 23 h 632483"/>
                  <a:gd name="connsiteX3" fmla="*/ 60960 w 594360"/>
                  <a:gd name="connsiteY3" fmla="*/ 23 h 632483"/>
                  <a:gd name="connsiteX4" fmla="*/ 0 w 594360"/>
                  <a:gd name="connsiteY4" fmla="*/ 91463 h 632483"/>
                  <a:gd name="connsiteX5" fmla="*/ 76200 w 594360"/>
                  <a:gd name="connsiteY5" fmla="*/ 312443 h 632483"/>
                  <a:gd name="connsiteX6" fmla="*/ 198120 w 594360"/>
                  <a:gd name="connsiteY6" fmla="*/ 632483 h 632483"/>
                  <a:gd name="connsiteX7" fmla="*/ 358140 w 594360"/>
                  <a:gd name="connsiteY7" fmla="*/ 457223 h 632483"/>
                  <a:gd name="connsiteX8" fmla="*/ 335280 w 594360"/>
                  <a:gd name="connsiteY8" fmla="*/ 213383 h 632483"/>
                  <a:gd name="connsiteX9" fmla="*/ 594360 w 594360"/>
                  <a:gd name="connsiteY9" fmla="*/ 144803 h 632483"/>
                  <a:gd name="connsiteX10" fmla="*/ 548640 w 594360"/>
                  <a:gd name="connsiteY10" fmla="*/ 23 h 632483"/>
                  <a:gd name="connsiteX11" fmla="*/ 266700 w 594360"/>
                  <a:gd name="connsiteY11" fmla="*/ 7643 h 63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360" h="632483">
                    <a:moveTo>
                      <a:pt x="266700" y="7643"/>
                    </a:moveTo>
                    <a:lnTo>
                      <a:pt x="266700" y="7643"/>
                    </a:lnTo>
                    <a:cubicBezTo>
                      <a:pt x="190547" y="-818"/>
                      <a:pt x="221121" y="23"/>
                      <a:pt x="175260" y="23"/>
                    </a:cubicBezTo>
                    <a:lnTo>
                      <a:pt x="60960" y="23"/>
                    </a:lnTo>
                    <a:lnTo>
                      <a:pt x="0" y="91463"/>
                    </a:lnTo>
                    <a:lnTo>
                      <a:pt x="76200" y="312443"/>
                    </a:lnTo>
                    <a:lnTo>
                      <a:pt x="198120" y="632483"/>
                    </a:lnTo>
                    <a:lnTo>
                      <a:pt x="358140" y="457223"/>
                    </a:lnTo>
                    <a:lnTo>
                      <a:pt x="335280" y="213383"/>
                    </a:lnTo>
                    <a:lnTo>
                      <a:pt x="594360" y="144803"/>
                    </a:lnTo>
                    <a:lnTo>
                      <a:pt x="548640" y="23"/>
                    </a:lnTo>
                    <a:cubicBezTo>
                      <a:pt x="335306" y="8912"/>
                      <a:pt x="313690" y="6373"/>
                      <a:pt x="266700" y="7643"/>
                    </a:cubicBezTo>
                    <a:close/>
                  </a:path>
                </a:pathLst>
              </a:cu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0">
                <a:extLst>
                  <a:ext uri="{FF2B5EF4-FFF2-40B4-BE49-F238E27FC236}">
                    <a16:creationId xmlns:a16="http://schemas.microsoft.com/office/drawing/2014/main" id="{099CB290-CCC0-4573-836B-1388B2F781F3}"/>
                  </a:ext>
                </a:extLst>
              </p:cNvPr>
              <p:cNvSpPr txBox="1"/>
              <p:nvPr/>
            </p:nvSpPr>
            <p:spPr>
              <a:xfrm>
                <a:off x="6206231" y="3139904"/>
                <a:ext cx="2480568" cy="710707"/>
              </a:xfrm>
              <a:prstGeom prst="rect">
                <a:avLst/>
              </a:prstGeom>
              <a:noFill/>
            </p:spPr>
            <p:txBody>
              <a:bodyPr wrap="square" rtlCol="0">
                <a:spAutoFit/>
              </a:bodyPr>
              <a:lstStyle/>
              <a:p>
                <a:pPr>
                  <a:lnSpc>
                    <a:spcPct val="115000"/>
                  </a:lnSpc>
                  <a:spcAft>
                    <a:spcPts val="1000"/>
                  </a:spcAft>
                </a:pP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Surface du massif de renouée : 1200m²</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e 19">
              <a:extLst>
                <a:ext uri="{FF2B5EF4-FFF2-40B4-BE49-F238E27FC236}">
                  <a16:creationId xmlns:a16="http://schemas.microsoft.com/office/drawing/2014/main" id="{0127DB86-8196-4224-8F07-5A90B1B010F4}"/>
                </a:ext>
              </a:extLst>
            </p:cNvPr>
            <p:cNvGrpSpPr/>
            <p:nvPr/>
          </p:nvGrpSpPr>
          <p:grpSpPr>
            <a:xfrm>
              <a:off x="134190" y="184585"/>
              <a:ext cx="8875620" cy="6621343"/>
              <a:chOff x="176742" y="227519"/>
              <a:chExt cx="8875620" cy="6621343"/>
            </a:xfrm>
          </p:grpSpPr>
          <p:pic>
            <p:nvPicPr>
              <p:cNvPr id="7" name="Image 6">
                <a:extLst>
                  <a:ext uri="{FF2B5EF4-FFF2-40B4-BE49-F238E27FC236}">
                    <a16:creationId xmlns:a16="http://schemas.microsoft.com/office/drawing/2014/main" id="{82508C3D-D93D-4573-87AD-D379C4EADCCE}"/>
                  </a:ext>
                </a:extLst>
              </p:cNvPr>
              <p:cNvPicPr>
                <a:picLocks noChangeAspect="1"/>
              </p:cNvPicPr>
              <p:nvPr/>
            </p:nvPicPr>
            <p:blipFill>
              <a:blip r:embed="rId2"/>
              <a:stretch>
                <a:fillRect/>
              </a:stretch>
            </p:blipFill>
            <p:spPr>
              <a:xfrm>
                <a:off x="176742" y="227519"/>
                <a:ext cx="4687676" cy="6621343"/>
              </a:xfrm>
              <a:prstGeom prst="rect">
                <a:avLst/>
              </a:prstGeom>
            </p:spPr>
          </p:pic>
          <p:grpSp>
            <p:nvGrpSpPr>
              <p:cNvPr id="8" name="Groupe 7">
                <a:extLst>
                  <a:ext uri="{FF2B5EF4-FFF2-40B4-BE49-F238E27FC236}">
                    <a16:creationId xmlns:a16="http://schemas.microsoft.com/office/drawing/2014/main" id="{C010A867-8DD5-47FF-8BCE-4C48EC1881E4}"/>
                  </a:ext>
                </a:extLst>
              </p:cNvPr>
              <p:cNvGrpSpPr/>
              <p:nvPr/>
            </p:nvGrpSpPr>
            <p:grpSpPr>
              <a:xfrm>
                <a:off x="1068116" y="1669294"/>
                <a:ext cx="7984246" cy="3132256"/>
                <a:chOff x="1095555" y="1499187"/>
                <a:chExt cx="7984246" cy="3132256"/>
              </a:xfrm>
            </p:grpSpPr>
            <p:sp>
              <p:nvSpPr>
                <p:cNvPr id="5" name="Forme libre : forme 4">
                  <a:extLst>
                    <a:ext uri="{FF2B5EF4-FFF2-40B4-BE49-F238E27FC236}">
                      <a16:creationId xmlns:a16="http://schemas.microsoft.com/office/drawing/2014/main" id="{E2943DCE-E128-4CBC-91F9-D1DFC8E5093B}"/>
                    </a:ext>
                  </a:extLst>
                </p:cNvPr>
                <p:cNvSpPr/>
                <p:nvPr/>
              </p:nvSpPr>
              <p:spPr>
                <a:xfrm>
                  <a:off x="1095555" y="1499187"/>
                  <a:ext cx="1673524" cy="3132256"/>
                </a:xfrm>
                <a:custGeom>
                  <a:avLst/>
                  <a:gdLst>
                    <a:gd name="connsiteX0" fmla="*/ 175260 w 1470660"/>
                    <a:gd name="connsiteY0" fmla="*/ 144780 h 2712720"/>
                    <a:gd name="connsiteX1" fmla="*/ 1447800 w 1470660"/>
                    <a:gd name="connsiteY1" fmla="*/ 0 h 2712720"/>
                    <a:gd name="connsiteX2" fmla="*/ 1470660 w 1470660"/>
                    <a:gd name="connsiteY2" fmla="*/ 281940 h 2712720"/>
                    <a:gd name="connsiteX3" fmla="*/ 1447800 w 1470660"/>
                    <a:gd name="connsiteY3" fmla="*/ 518160 h 2712720"/>
                    <a:gd name="connsiteX4" fmla="*/ 1264920 w 1470660"/>
                    <a:gd name="connsiteY4" fmla="*/ 2712720 h 2712720"/>
                    <a:gd name="connsiteX5" fmla="*/ 0 w 1470660"/>
                    <a:gd name="connsiteY5" fmla="*/ 2606040 h 2712720"/>
                    <a:gd name="connsiteX6" fmla="*/ 121920 w 1470660"/>
                    <a:gd name="connsiteY6" fmla="*/ 152400 h 2712720"/>
                    <a:gd name="connsiteX7" fmla="*/ 175260 w 1470660"/>
                    <a:gd name="connsiteY7" fmla="*/ 144780 h 271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660" h="2712720">
                      <a:moveTo>
                        <a:pt x="175260" y="144780"/>
                      </a:moveTo>
                      <a:lnTo>
                        <a:pt x="1447800" y="0"/>
                      </a:lnTo>
                      <a:lnTo>
                        <a:pt x="1470660" y="281940"/>
                      </a:lnTo>
                      <a:lnTo>
                        <a:pt x="1447800" y="518160"/>
                      </a:lnTo>
                      <a:lnTo>
                        <a:pt x="1264920" y="2712720"/>
                      </a:lnTo>
                      <a:lnTo>
                        <a:pt x="0" y="2606040"/>
                      </a:lnTo>
                      <a:lnTo>
                        <a:pt x="121920" y="152400"/>
                      </a:lnTo>
                      <a:lnTo>
                        <a:pt x="175260" y="144780"/>
                      </a:lnTo>
                      <a:close/>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461D4E1C-C6B6-4731-8F67-AD331910D966}"/>
                    </a:ext>
                  </a:extLst>
                </p:cNvPr>
                <p:cNvGrpSpPr/>
                <p:nvPr/>
              </p:nvGrpSpPr>
              <p:grpSpPr>
                <a:xfrm>
                  <a:off x="5320786" y="3883228"/>
                  <a:ext cx="3759015" cy="710707"/>
                  <a:chOff x="5320786" y="3883228"/>
                  <a:chExt cx="3759015" cy="710707"/>
                </a:xfrm>
              </p:grpSpPr>
              <p:sp>
                <p:nvSpPr>
                  <p:cNvPr id="11" name="Rectangle 10">
                    <a:extLst>
                      <a:ext uri="{FF2B5EF4-FFF2-40B4-BE49-F238E27FC236}">
                        <a16:creationId xmlns:a16="http://schemas.microsoft.com/office/drawing/2014/main" id="{045E6404-77DD-4641-93C3-5533FBF46D62}"/>
                      </a:ext>
                    </a:extLst>
                  </p:cNvPr>
                  <p:cNvSpPr/>
                  <p:nvPr/>
                </p:nvSpPr>
                <p:spPr>
                  <a:xfrm>
                    <a:off x="5320786" y="4100997"/>
                    <a:ext cx="632460" cy="41148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0">
                    <a:extLst>
                      <a:ext uri="{FF2B5EF4-FFF2-40B4-BE49-F238E27FC236}">
                        <a16:creationId xmlns:a16="http://schemas.microsoft.com/office/drawing/2014/main" id="{436D8B92-FCFD-4375-B253-0D2AAB793CEE}"/>
                      </a:ext>
                    </a:extLst>
                  </p:cNvPr>
                  <p:cNvSpPr txBox="1"/>
                  <p:nvPr/>
                </p:nvSpPr>
                <p:spPr>
                  <a:xfrm>
                    <a:off x="6206231" y="3883228"/>
                    <a:ext cx="2873570" cy="710707"/>
                  </a:xfrm>
                  <a:prstGeom prst="rect">
                    <a:avLst/>
                  </a:prstGeom>
                  <a:noFill/>
                </p:spPr>
                <p:txBody>
                  <a:bodyPr wrap="square" rtlCol="0">
                    <a:spAutoFit/>
                  </a:bodyPr>
                  <a:lstStyle/>
                  <a:p>
                    <a:pPr>
                      <a:lnSpc>
                        <a:spcPct val="115000"/>
                      </a:lnSpc>
                      <a:spcAft>
                        <a:spcPts val="1000"/>
                      </a:spcAft>
                    </a:pP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Surface de la parcelle clôturée en 2015 : 4500m²</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sp>
          <p:nvSpPr>
            <p:cNvPr id="16" name="Ellipse 15">
              <a:extLst>
                <a:ext uri="{FF2B5EF4-FFF2-40B4-BE49-F238E27FC236}">
                  <a16:creationId xmlns:a16="http://schemas.microsoft.com/office/drawing/2014/main" id="{E7FB77C7-3C77-4239-956A-8CC74AD44811}"/>
                </a:ext>
              </a:extLst>
            </p:cNvPr>
            <p:cNvSpPr/>
            <p:nvPr/>
          </p:nvSpPr>
          <p:spPr>
            <a:xfrm>
              <a:off x="5456192" y="2552700"/>
              <a:ext cx="243567" cy="251460"/>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0">
              <a:extLst>
                <a:ext uri="{FF2B5EF4-FFF2-40B4-BE49-F238E27FC236}">
                  <a16:creationId xmlns:a16="http://schemas.microsoft.com/office/drawing/2014/main" id="{FB3C01B3-791A-44DF-8D7C-065F07E8B822}"/>
                </a:ext>
              </a:extLst>
            </p:cNvPr>
            <p:cNvSpPr txBox="1"/>
            <p:nvPr/>
          </p:nvSpPr>
          <p:spPr>
            <a:xfrm>
              <a:off x="6206231" y="2464286"/>
              <a:ext cx="2480568" cy="392159"/>
            </a:xfrm>
            <a:prstGeom prst="rect">
              <a:avLst/>
            </a:prstGeom>
            <a:noFill/>
          </p:spPr>
          <p:txBody>
            <a:bodyPr wrap="square" rtlCol="0">
              <a:spAutoFit/>
            </a:bodyPr>
            <a:lstStyle/>
            <a:p>
              <a:pPr>
                <a:lnSpc>
                  <a:spcPct val="115000"/>
                </a:lnSpc>
                <a:spcAft>
                  <a:spcPts val="1000"/>
                </a:spcAft>
              </a:pP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arbres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Titre 1">
            <a:extLst>
              <a:ext uri="{FF2B5EF4-FFF2-40B4-BE49-F238E27FC236}">
                <a16:creationId xmlns:a16="http://schemas.microsoft.com/office/drawing/2014/main" id="{E1B6F351-D4D6-4580-B2C7-82405CEC03CF}"/>
              </a:ext>
            </a:extLst>
          </p:cNvPr>
          <p:cNvSpPr txBox="1">
            <a:spLocks/>
          </p:cNvSpPr>
          <p:nvPr/>
        </p:nvSpPr>
        <p:spPr>
          <a:xfrm>
            <a:off x="5031166" y="1507523"/>
            <a:ext cx="3596367" cy="834372"/>
          </a:xfrm>
          <a:prstGeom prst="rect">
            <a:avLst/>
          </a:prstGeom>
        </p:spPr>
        <p:txBody>
          <a:bodyPr vert="horz" lIns="91440" tIns="45720" rIns="91440" bIns="45720" rtlCol="0" anchor="ctr">
            <a:normAutofit fontScale="25000" lnSpcReduction="2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defTabSz="914400" eaLnBrk="0" fontAlgn="base" hangingPunct="0">
              <a:spcAft>
                <a:spcPct val="0"/>
              </a:spcAft>
            </a:pPr>
            <a:br>
              <a:rPr lang="fr-FR" altLang="fr-FR" sz="4500" b="0" dirty="0">
                <a:ea typeface="Calibri" panose="020F0502020204030204" pitchFamily="34" charset="0"/>
                <a:cs typeface="Times New Roman" panose="02020603050405020304" pitchFamily="18" charset="0"/>
              </a:rPr>
            </a:br>
            <a:r>
              <a:rPr lang="fr-FR" altLang="fr-FR" sz="7200" b="0" dirty="0">
                <a:ea typeface="Calibri" panose="020F0502020204030204" pitchFamily="34" charset="0"/>
                <a:cs typeface="Times New Roman" panose="02020603050405020304" pitchFamily="18" charset="0"/>
              </a:rPr>
              <a:t>2016 et 2017: cinq chèvres d’avril à octobre</a:t>
            </a:r>
            <a:br>
              <a:rPr lang="fr-FR" altLang="fr-FR" dirty="0">
                <a:ea typeface="Calibri" panose="020F0502020204030204" pitchFamily="34" charset="0"/>
                <a:cs typeface="Times New Roman" panose="02020603050405020304" pitchFamily="18" charset="0"/>
              </a:rPr>
            </a:br>
            <a:endParaRPr lang="fr-FR" dirty="0"/>
          </a:p>
        </p:txBody>
      </p:sp>
      <p:sp>
        <p:nvSpPr>
          <p:cNvPr id="22" name="ZoneTexte 21">
            <a:extLst>
              <a:ext uri="{FF2B5EF4-FFF2-40B4-BE49-F238E27FC236}">
                <a16:creationId xmlns:a16="http://schemas.microsoft.com/office/drawing/2014/main" id="{A7B8228C-1C98-4E86-8B5F-EDE3EC47ADCF}"/>
              </a:ext>
            </a:extLst>
          </p:cNvPr>
          <p:cNvSpPr txBox="1"/>
          <p:nvPr/>
        </p:nvSpPr>
        <p:spPr>
          <a:xfrm>
            <a:off x="4821866" y="139318"/>
            <a:ext cx="3907480" cy="584775"/>
          </a:xfrm>
          <a:prstGeom prst="rect">
            <a:avLst/>
          </a:prstGeom>
          <a:noFill/>
        </p:spPr>
        <p:txBody>
          <a:bodyPr wrap="square" rtlCol="0">
            <a:spAutoFit/>
          </a:bodyPr>
          <a:lstStyle/>
          <a:p>
            <a:r>
              <a:rPr lang="fr-FR" sz="3200" b="1" dirty="0">
                <a:solidFill>
                  <a:schemeClr val="accent1"/>
                </a:solidFill>
              </a:rPr>
              <a:t>Évolution de l’enclos</a:t>
            </a:r>
          </a:p>
        </p:txBody>
      </p:sp>
    </p:spTree>
    <p:extLst>
      <p:ext uri="{BB962C8B-B14F-4D97-AF65-F5344CB8AC3E}">
        <p14:creationId xmlns:p14="http://schemas.microsoft.com/office/powerpoint/2010/main" val="78065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theme/theme1.xml><?xml version="1.0" encoding="utf-8"?>
<a:theme xmlns:a="http://schemas.openxmlformats.org/drawingml/2006/main" name="Thème Syndicat Turquoise">
  <a:themeElements>
    <a:clrScheme name="Syndicat de l'Orge">
      <a:dk1>
        <a:sysClr val="windowText" lastClr="000000"/>
      </a:dk1>
      <a:lt1>
        <a:sysClr val="window" lastClr="FFFFFF"/>
      </a:lt1>
      <a:dk2>
        <a:srgbClr val="09213B"/>
      </a:dk2>
      <a:lt2>
        <a:srgbClr val="D5EDF4"/>
      </a:lt2>
      <a:accent1>
        <a:srgbClr val="008992"/>
      </a:accent1>
      <a:accent2>
        <a:srgbClr val="3C1E14"/>
      </a:accent2>
      <a:accent3>
        <a:srgbClr val="E24307"/>
      </a:accent3>
      <a:accent4>
        <a:srgbClr val="D7D800"/>
      </a:accent4>
      <a:accent5>
        <a:srgbClr val="8D0F3B"/>
      </a:accent5>
      <a:accent6>
        <a:srgbClr val="DCC882"/>
      </a:accent6>
      <a:hlink>
        <a:srgbClr val="0F711D"/>
      </a:hlink>
      <a:folHlink>
        <a:srgbClr val="0054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ExpireDate xmlns="http://schemas.microsoft.com/sharepoint/v3">2021-08-07T14:12:19+00:00</_dlc_ExpireDate>
    <SharedWithUsers xmlns="d8d88587-76ba-4334-b882-582deb8ef688">
      <UserInfo>
        <DisplayName>Anne Pruvôt</DisplayName>
        <AccountId>8790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p:Policy xmlns:p="office.server.policy" id="" local="true">
  <p:Name>Document</p:Name>
  <p:Description/>
  <p:Statement/>
  <p:PolicyItems>
    <p:PolicyItem featureId="Microsoft.Office.RecordsManagement.PolicyFeatures.Expiration" staticId="0x010100F765E6536391EA4897193B2AC151371F|935771341" UniqueId="ab46d013-350c-4cd7-ad89-00534fb453d6">
      <p:Name>Rétention</p:Name>
      <p:Description>Planification automatique du contenu à traiter, et exécution d’une action de rétention sur le contenu qui a atteint la date d’échéance définie.</p:Description>
      <p:CustomData>
        <Schedules nextStageId="2">
          <Schedule type="Default">
            <stages>
              <data stageId="1">
                <formula id="Microsoft.Office.RecordsManagement.PolicyFeatures.Expiration.Formula.BuiltIn">
                  <number>2</number>
                  <property>Created</property>
                  <propertyId>8c06beca-0777-48f7-91c7-6da68bc07b69</propertyId>
                  <period>months</period>
                </formula>
                <action type="action" id="Microsoft.Office.RecordsManagement.PolicyFeatures.Expiration.Action.MoveToRecycleBin"/>
              </data>
            </stages>
          </Schedule>
        </Schedules>
      </p:CustomData>
    </p:PolicyItem>
  </p:PolicyItems>
</p:Policy>
</file>

<file path=customXml/item4.xml><?xml version="1.0" encoding="utf-8"?>
<ct:contentTypeSchema xmlns:ct="http://schemas.microsoft.com/office/2006/metadata/contentType" xmlns:ma="http://schemas.microsoft.com/office/2006/metadata/properties/metaAttributes" ct:_="" ma:_="" ma:contentTypeName="Document" ma:contentTypeID="0x010100F765E6536391EA4897193B2AC151371F" ma:contentTypeVersion="21" ma:contentTypeDescription="Crée un document." ma:contentTypeScope="" ma:versionID="d003a262079af62193a8455711425afd">
  <xsd:schema xmlns:xsd="http://www.w3.org/2001/XMLSchema" xmlns:xs="http://www.w3.org/2001/XMLSchema" xmlns:p="http://schemas.microsoft.com/office/2006/metadata/properties" xmlns:ns1="http://schemas.microsoft.com/sharepoint/v3" xmlns:ns2="d8d88587-76ba-4334-b882-582deb8ef688" xmlns:ns3="747a4f87-c31b-4044-8be8-3ced24834284" targetNamespace="http://schemas.microsoft.com/office/2006/metadata/properties" ma:root="true" ma:fieldsID="5036c842728020f5681bd91968688fa4" ns1:_="" ns2:_="" ns3:_="">
    <xsd:import namespace="http://schemas.microsoft.com/sharepoint/v3"/>
    <xsd:import namespace="d8d88587-76ba-4334-b882-582deb8ef688"/>
    <xsd:import namespace="747a4f87-c31b-4044-8be8-3ced24834284"/>
    <xsd:element name="properties">
      <xsd:complexType>
        <xsd:sequence>
          <xsd:element name="documentManagement">
            <xsd:complexType>
              <xsd:all>
                <xsd:element ref="ns2:SharedWithUsers" minOccurs="0"/>
                <xsd:element ref="ns2:SharingHintHash" minOccurs="0"/>
                <xsd:element ref="ns2:SharedWithDetails" minOccurs="0"/>
                <xsd:element ref="ns1:_dlc_Exempt" minOccurs="0"/>
                <xsd:element ref="ns1:_dlc_ExpireDateSaved" minOccurs="0"/>
                <xsd:element ref="ns1:_dlc_ExpireDate"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de la stratégie" ma:description="" ma:hidden="true" ma:internalName="_dlc_Exempt" ma:readOnly="true">
      <xsd:simpleType>
        <xsd:restriction base="dms:Unknown"/>
      </xsd:simpleType>
    </xsd:element>
    <xsd:element name="_dlc_ExpireDateSaved" ma:index="12" nillable="true" ma:displayName="Date d’expiration d’origine" ma:description="" ma:hidden="true" ma:internalName="_dlc_ExpireDateSaved" ma:readOnly="true">
      <xsd:simpleType>
        <xsd:restriction base="dms:DateTime"/>
      </xsd:simpleType>
    </xsd:element>
    <xsd:element name="_dlc_ExpireDate" ma:index="13" nillable="true" ma:displayName="Date d’expiration"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8d88587-76ba-4334-b882-582deb8ef688"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Partage du hachage d’indicateur" ma:internalName="SharingHintHash" ma:readOnly="true">
      <xsd:simpleType>
        <xsd:restriction base="dms:Text"/>
      </xsd:simpleType>
    </xsd:element>
    <xsd:element name="SharedWithDetails" ma:index="10" nillable="true" ma:displayName="Partagé avec détails" ma:description="" ma:internalName="SharedWithDetails" ma:readOnly="true">
      <xsd:simpleType>
        <xsd:restriction base="dms:Note">
          <xsd:maxLength value="255"/>
        </xsd:restriction>
      </xsd:simpleType>
    </xsd:element>
    <xsd:element name="LastSharedByUser" ma:index="14" nillable="true" ma:displayName="Dernier partage par heure par utilisateur" ma:description="" ma:internalName="LastSharedByUser" ma:readOnly="true">
      <xsd:simpleType>
        <xsd:restriction base="dms:Note">
          <xsd:maxLength value="255"/>
        </xsd:restriction>
      </xsd:simpleType>
    </xsd:element>
    <xsd:element name="LastSharedByTime" ma:index="15" nillable="true" ma:displayName="Dernier partage par heur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7a4f87-c31b-4044-8be8-3ced24834284"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41C98-214B-488E-989E-485715BA6B59}">
  <ds:schemaRefs>
    <ds:schemaRef ds:uri="http://schemas.microsoft.com/office/2006/metadata/properties"/>
    <ds:schemaRef ds:uri="http://schemas.microsoft.com/office/infopath/2007/PartnerControls"/>
    <ds:schemaRef ds:uri="http://schemas.microsoft.com/sharepoint/v3"/>
    <ds:schemaRef ds:uri="d8d88587-76ba-4334-b882-582deb8ef688"/>
  </ds:schemaRefs>
</ds:datastoreItem>
</file>

<file path=customXml/itemProps2.xml><?xml version="1.0" encoding="utf-8"?>
<ds:datastoreItem xmlns:ds="http://schemas.openxmlformats.org/officeDocument/2006/customXml" ds:itemID="{BC0703C7-7E01-4581-B694-C88C1D6261D7}">
  <ds:schemaRefs>
    <ds:schemaRef ds:uri="http://schemas.microsoft.com/sharepoint/v3/contenttype/forms"/>
  </ds:schemaRefs>
</ds:datastoreItem>
</file>

<file path=customXml/itemProps3.xml><?xml version="1.0" encoding="utf-8"?>
<ds:datastoreItem xmlns:ds="http://schemas.openxmlformats.org/officeDocument/2006/customXml" ds:itemID="{7351F580-34BA-4D35-A052-BE011E04913B}">
  <ds:schemaRefs>
    <ds:schemaRef ds:uri="office.server.policy"/>
  </ds:schemaRefs>
</ds:datastoreItem>
</file>

<file path=customXml/itemProps4.xml><?xml version="1.0" encoding="utf-8"?>
<ds:datastoreItem xmlns:ds="http://schemas.openxmlformats.org/officeDocument/2006/customXml" ds:itemID="{A17A56A5-8D30-44F8-AC08-766B54BBA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d88587-76ba-4334-b882-582deb8ef688"/>
    <ds:schemaRef ds:uri="747a4f87-c31b-4044-8be8-3ced24834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Thème Syndicat Turquoise</Template>
  <TotalTime>9194</TotalTime>
  <Words>1620</Words>
  <Application>Microsoft Office PowerPoint</Application>
  <PresentationFormat>Affichage à l'écran (4:3)</PresentationFormat>
  <Paragraphs>320</Paragraphs>
  <Slides>22</Slides>
  <Notes>5</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Thème Syndicat Turquoise</vt:lpstr>
      <vt:lpstr>Présentation PowerPoint</vt:lpstr>
      <vt:lpstr>Carte de situation du Syndicat de l’Orge</vt:lpstr>
      <vt:lpstr>Contexte, enjeux</vt:lpstr>
      <vt:lpstr>Présentation PowerPoint</vt:lpstr>
      <vt:lpstr>Présentation PowerPoint</vt:lpstr>
      <vt:lpstr>Présentation PowerPoint</vt:lpstr>
      <vt:lpstr>Présentation PowerPoint</vt:lpstr>
      <vt:lpstr>Matériel et Méthodes  </vt:lpstr>
      <vt:lpstr> 2015 : 2 chèvres d’avril à octobre </vt:lpstr>
      <vt:lpstr>Programme de suivi</vt:lpstr>
      <vt:lpstr>Cout de la prestation saison 2016/2017</vt:lpstr>
      <vt:lpstr>Résultats et conclusions saisons 2016/2017</vt:lpstr>
      <vt:lpstr>Expérience 2020 - 2024</vt:lpstr>
      <vt:lpstr>Coût de la prestation 2020 – 2022  marché sur 3 ans , consultation simple</vt:lpstr>
      <vt:lpstr>Programme de suivi 2020 à 2024</vt:lpstr>
      <vt:lpstr>Présentation PowerPoint</vt:lpstr>
      <vt:lpstr>Mise en place des chèvres fin avril 2020, la renouée est déjà haute retard pris cause crise sanitaire</vt:lpstr>
      <vt:lpstr>Courbes densité, hauteur moyenne</vt:lpstr>
      <vt:lpstr>Présentation PowerPoint</vt:lpstr>
      <vt:lpstr>Questions , remarques…</vt:lpstr>
      <vt:lpstr>Expérience ailleurs…. Le centre universitaire Paris Sud le long de l’Yvette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Carol  WILLIAMSON</dc:creator>
  <cp:lastModifiedBy>Carol  WILLIAMSON</cp:lastModifiedBy>
  <cp:revision>112</cp:revision>
  <dcterms:created xsi:type="dcterms:W3CDTF">2021-04-13T07:24:28Z</dcterms:created>
  <dcterms:modified xsi:type="dcterms:W3CDTF">2021-06-08T13:23:30Z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0x010100F765E6536391EA4897193B2AC151371F|935771341</vt:lpwstr>
  </property>
  <property fmtid="{D5CDD505-2E9C-101B-9397-08002B2CF9AE}" pid="3" name="ContentTypeId">
    <vt:lpwstr>0x010100F765E6536391EA4897193B2AC151371F</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id="Microsoft.Office.RecordsManagement.PolicyFeatures.Expiration.Formula.BuiltIn"&gt;&lt;number&gt;2&lt;/number&gt;&lt;property&gt;Created&lt;/property&gt;&lt;propertyId&gt;8c06beca-0777-48f7-91c7-6da68bc07b69&lt;/propertyId&gt;&lt;period&gt;months&lt;/period&gt;&lt;/formula&gt;</vt:lpwstr>
  </property>
</Properties>
</file>